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8"/>
  </p:notesMasterIdLst>
  <p:handoutMasterIdLst>
    <p:handoutMasterId r:id="rId29"/>
  </p:handoutMasterIdLst>
  <p:sldIdLst>
    <p:sldId id="257" r:id="rId4"/>
    <p:sldId id="580" r:id="rId5"/>
    <p:sldId id="582" r:id="rId6"/>
    <p:sldId id="628" r:id="rId7"/>
    <p:sldId id="583" r:id="rId8"/>
    <p:sldId id="585" r:id="rId9"/>
    <p:sldId id="587" r:id="rId10"/>
    <p:sldId id="588" r:id="rId11"/>
    <p:sldId id="629" r:id="rId12"/>
    <p:sldId id="590" r:id="rId13"/>
    <p:sldId id="592" r:id="rId14"/>
    <p:sldId id="591" r:id="rId15"/>
    <p:sldId id="630" r:id="rId16"/>
    <p:sldId id="631" r:id="rId17"/>
    <p:sldId id="589" r:id="rId18"/>
    <p:sldId id="641" r:id="rId19"/>
    <p:sldId id="386" r:id="rId20"/>
    <p:sldId id="387" r:id="rId21"/>
    <p:sldId id="389" r:id="rId22"/>
    <p:sldId id="390" r:id="rId23"/>
    <p:sldId id="391" r:id="rId24"/>
    <p:sldId id="392" r:id="rId25"/>
    <p:sldId id="643" r:id="rId26"/>
    <p:sldId id="370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EADA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50000" autoAdjust="0"/>
  </p:normalViewPr>
  <p:slideViewPr>
    <p:cSldViewPr snapToGrid="0">
      <p:cViewPr varScale="1">
        <p:scale>
          <a:sx n="115" d="100"/>
          <a:sy n="115" d="100"/>
        </p:scale>
        <p:origin x="15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Relationship Id="rId8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6E85494-8BC1-4B17-BC51-E2B17CAEA1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04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A0D558-D351-4D83-94B2-1D2521AF4F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990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C62A5-4FA4-442D-BB5E-7B3E544FD5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015E7-051B-46DE-8779-5C2EF7A777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B35149-118F-4663-9665-73129F221E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6158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404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175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568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5642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6654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6385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907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59B122-A396-4E06-BB30-38311339E6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2858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2653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2676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818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0265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7184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27506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7813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1307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9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3599C-13AE-435C-BDF9-40EA4C8D9F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8770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9619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1038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2/24/20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225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A2D8C7-29C9-407F-BFA7-9BA4355A95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D79E1-07C7-45C7-A602-A8694C5EE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4CC5B3-4489-47AE-B462-D8125315F9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8581FD-2FB3-41AA-837B-07150FB01F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6EE62-F0FC-469C-B3CF-7623F46AB9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136F6-3BE8-4215-9DA3-81B06DBDB12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9467D2-C0F1-495B-992D-DFC2A46747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2/24/20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37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F4C46C4-6244-410F-ADEC-3A86893A4423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2/24/20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1D3114E9-4222-4A72-8713-D3519DB6E1E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4533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305800" cy="1470025"/>
          </a:xfrm>
        </p:spPr>
        <p:txBody>
          <a:bodyPr/>
          <a:lstStyle/>
          <a:p>
            <a:r>
              <a:rPr lang="en-US" sz="6000" b="1" dirty="0">
                <a:latin typeface="Calibri" pitchFamily="34" charset="0"/>
                <a:cs typeface="Calibri" pitchFamily="34" charset="0"/>
              </a:rPr>
              <a:t>Recursion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657600"/>
            <a:ext cx="7467600" cy="1752600"/>
          </a:xfrm>
        </p:spPr>
        <p:txBody>
          <a:bodyPr/>
          <a:lstStyle/>
          <a:p>
            <a:r>
              <a:rPr lang="en-US" sz="2800" dirty="0">
                <a:latin typeface="Calibri" pitchFamily="34" charset="0"/>
                <a:cs typeface="Calibri" pitchFamily="34" charset="0"/>
              </a:rPr>
              <a:t>Genome 559: Introduction to Statistical and Computational Genomics</a:t>
            </a:r>
          </a:p>
          <a:p>
            <a:r>
              <a:rPr lang="en-US" sz="2800" b="1" dirty="0">
                <a:latin typeface="Calibri" pitchFamily="34" charset="0"/>
                <a:cs typeface="Calibri" pitchFamily="34" charset="0"/>
              </a:rPr>
              <a:t>Elhanan </a:t>
            </a:r>
            <a:r>
              <a:rPr lang="en-US" sz="2800" b="1" dirty="0" err="1">
                <a:latin typeface="Calibri" pitchFamily="34" charset="0"/>
                <a:cs typeface="Calibri" pitchFamily="34" charset="0"/>
              </a:rPr>
              <a:t>Borenstein</a:t>
            </a:r>
            <a:endParaRPr lang="en-US" sz="28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String reversal - D’oh!</a:t>
            </a:r>
          </a:p>
        </p:txBody>
      </p:sp>
      <p:sp>
        <p:nvSpPr>
          <p:cNvPr id="5" name="Rectangle 4"/>
          <p:cNvSpPr/>
          <p:nvPr/>
        </p:nvSpPr>
        <p:spPr>
          <a:xfrm>
            <a:off x="1723579" y="979275"/>
            <a:ext cx="5787558" cy="830997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# This function reverses a string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 err="1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 reverse(s):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    return reverse(s[1:]) + s[0]</a:t>
            </a:r>
          </a:p>
        </p:txBody>
      </p:sp>
      <p:sp>
        <p:nvSpPr>
          <p:cNvPr id="6" name="Rectangle 5"/>
          <p:cNvSpPr/>
          <p:nvPr/>
        </p:nvSpPr>
        <p:spPr>
          <a:xfrm>
            <a:off x="1732910" y="1891180"/>
            <a:ext cx="5787558" cy="452431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</a:ln>
        </p:spPr>
        <p:txBody>
          <a:bodyPr wrap="square" r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&gt;&gt;&gt; print reverse</a:t>
            </a: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(“hello world”)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333399">
                  <a:lumMod val="60000"/>
                  <a:lumOff val="4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333399">
                  <a:lumMod val="60000"/>
                  <a:lumOff val="4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333399">
                  <a:lumMod val="60000"/>
                  <a:lumOff val="4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333399">
                  <a:lumMod val="60000"/>
                  <a:lumOff val="4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333399">
                  <a:lumMod val="60000"/>
                  <a:lumOff val="4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333399">
                  <a:lumMod val="60000"/>
                  <a:lumOff val="4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333399">
                  <a:lumMod val="60000"/>
                  <a:lumOff val="4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333399">
                  <a:lumMod val="60000"/>
                  <a:lumOff val="4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333399">
                  <a:lumMod val="60000"/>
                  <a:lumOff val="4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333399">
                  <a:lumMod val="60000"/>
                  <a:lumOff val="4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333399">
                  <a:lumMod val="60000"/>
                  <a:lumOff val="4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333399">
                  <a:lumMod val="60000"/>
                  <a:lumOff val="4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333399">
                  <a:lumMod val="60000"/>
                  <a:lumOff val="4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333399">
                  <a:lumMod val="60000"/>
                  <a:lumOff val="4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333399">
                  <a:lumMod val="60000"/>
                  <a:lumOff val="4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333399">
                  <a:lumMod val="60000"/>
                  <a:lumOff val="40000"/>
                </a:srgbClr>
              </a:solidFill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kern="0" dirty="0">
              <a:solidFill>
                <a:srgbClr val="333399">
                  <a:lumMod val="60000"/>
                  <a:lumOff val="40000"/>
                </a:srgbClr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1723579" y="1891180"/>
            <a:ext cx="5797415" cy="4927142"/>
            <a:chOff x="1723579" y="1891180"/>
            <a:chExt cx="5797415" cy="4927142"/>
          </a:xfrm>
        </p:grpSpPr>
        <p:sp>
          <p:nvSpPr>
            <p:cNvPr id="2" name="Rectangle 1"/>
            <p:cNvSpPr/>
            <p:nvPr/>
          </p:nvSpPr>
          <p:spPr>
            <a:xfrm>
              <a:off x="1723579" y="6473612"/>
              <a:ext cx="5787558" cy="344710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algn="ctr" eaLnBrk="1" hangingPunct="1">
                <a:lnSpc>
                  <a:spcPct val="80000"/>
                </a:lnSpc>
              </a:pPr>
              <a:r>
                <a:rPr lang="en-US" sz="2000" b="1" dirty="0">
                  <a:latin typeface="+mn-lt"/>
                </a:rPr>
                <a:t>What just happened? There are 1000 lines of errors!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1733436" y="1891180"/>
              <a:ext cx="5787558" cy="452431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</a:ln>
          </p:spPr>
          <p:txBody>
            <a:bodyPr wrap="square" rIns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33399">
                      <a:lumMod val="60000"/>
                      <a:lumOff val="40000"/>
                    </a:srgbClr>
                  </a:solidFill>
                  <a:effectLst/>
                  <a:uLnTx/>
                  <a:uFillTx/>
                  <a:latin typeface="Courier New" pitchFamily="49" charset="0"/>
                  <a:cs typeface="Courier New" pitchFamily="49" charset="0"/>
                </a:rPr>
                <a:t>&gt;&gt;&gt; print reverse</a:t>
              </a: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(“hello world”)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 err="1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Traceback</a:t>
              </a: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 (most recent call last):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  File "&lt;</a:t>
              </a:r>
              <a:r>
                <a:rPr lang="en-US" sz="1600" b="1" kern="0" dirty="0" err="1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stdin</a:t>
              </a: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&gt;", line 1, in &lt;module&gt;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  File "&lt;</a:t>
              </a:r>
              <a:r>
                <a:rPr lang="en-US" sz="1600" b="1" kern="0" dirty="0" err="1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stdin</a:t>
              </a: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&gt;", line 2, in reverse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  File "&lt;</a:t>
              </a:r>
              <a:r>
                <a:rPr lang="en-US" sz="1600" b="1" kern="0" dirty="0" err="1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stdin</a:t>
              </a: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&gt;", line 2, in reverse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  File "&lt;</a:t>
              </a:r>
              <a:r>
                <a:rPr lang="en-US" sz="1600" b="1" kern="0" dirty="0" err="1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stdin</a:t>
              </a: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&gt;", line 2, in reverse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  File "&lt;</a:t>
              </a:r>
              <a:r>
                <a:rPr lang="en-US" sz="1600" b="1" kern="0" dirty="0" err="1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stdin</a:t>
              </a: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&gt;", line 2, in reverse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  File "&lt;</a:t>
              </a:r>
              <a:r>
                <a:rPr lang="en-US" sz="1600" b="1" kern="0" dirty="0" err="1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stdin</a:t>
              </a: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&gt;", line 2, in reverse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  File "&lt;</a:t>
              </a:r>
              <a:r>
                <a:rPr lang="en-US" sz="1600" b="1" kern="0" dirty="0" err="1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stdin</a:t>
              </a: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&gt;", line 2, in reverse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  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  .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  . 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  File "&lt;</a:t>
              </a:r>
              <a:r>
                <a:rPr lang="en-US" sz="1600" b="1" kern="0" dirty="0" err="1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stdin</a:t>
              </a: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&gt;", line 2, in reverse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  File "&lt;</a:t>
              </a:r>
              <a:r>
                <a:rPr lang="en-US" sz="1600" b="1" kern="0" dirty="0" err="1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stdin</a:t>
              </a: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&gt;", line 2, in reverse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  File "&lt;</a:t>
              </a:r>
              <a:r>
                <a:rPr lang="en-US" sz="1600" b="1" kern="0" dirty="0" err="1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stdin</a:t>
              </a: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&gt;", line 2, in reverse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  File "&lt;</a:t>
              </a:r>
              <a:r>
                <a:rPr lang="en-US" sz="1600" b="1" kern="0" dirty="0" err="1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stdin</a:t>
              </a: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&gt;", line 2, in reverse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  File "&lt;</a:t>
              </a:r>
              <a:r>
                <a:rPr lang="en-US" sz="1600" b="1" kern="0" dirty="0" err="1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stdin</a:t>
              </a: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&gt;", line 2, in reverse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600" b="1" kern="0" dirty="0" err="1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RuntimeError</a:t>
              </a:r>
              <a:r>
                <a:rPr lang="en-US" sz="1600" b="1" kern="0" dirty="0">
                  <a:solidFill>
                    <a:srgbClr val="333399">
                      <a:lumMod val="60000"/>
                      <a:lumOff val="40000"/>
                    </a:srgbClr>
                  </a:solidFill>
                  <a:latin typeface="Courier New" pitchFamily="49" charset="0"/>
                  <a:cs typeface="Courier New" pitchFamily="49" charset="0"/>
                </a:rPr>
                <a:t>: maximum recursion depth exceeded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4215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String reversal – Duh!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81000" y="1066801"/>
            <a:ext cx="8382000" cy="612709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b="1" dirty="0">
                <a:solidFill>
                  <a:prstClr val="black"/>
                </a:solidFill>
                <a:latin typeface="Calibri"/>
              </a:rPr>
              <a:t>Remember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: To build a correct recursive function, we need a 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base case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that doesn’t use recursion!</a:t>
            </a:r>
          </a:p>
          <a:p>
            <a:pPr marL="344488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endParaRPr lang="en-US" sz="800" i="1" dirty="0">
              <a:solidFill>
                <a:prstClr val="black"/>
              </a:solidFill>
              <a:latin typeface="Calibri"/>
            </a:endParaRPr>
          </a:p>
          <a:p>
            <a:pPr marL="344488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en-US" sz="2400" i="1" dirty="0">
                <a:solidFill>
                  <a:prstClr val="black"/>
                </a:solidFill>
                <a:latin typeface="Calibri"/>
              </a:rPr>
              <a:t>We forgot to include a base case, so our program is an infinite recursion. Each call to “reverse” contains another call to reverse, so none of them return.</a:t>
            </a:r>
          </a:p>
          <a:p>
            <a:pPr marL="344488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endParaRPr lang="en-US" sz="800" i="1" dirty="0">
              <a:solidFill>
                <a:prstClr val="black"/>
              </a:solidFill>
              <a:latin typeface="Calibri"/>
            </a:endParaRPr>
          </a:p>
          <a:p>
            <a:pPr marL="344488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en-US" sz="2400" i="1" dirty="0">
                <a:solidFill>
                  <a:prstClr val="black"/>
                </a:solidFill>
                <a:latin typeface="Calibri"/>
              </a:rPr>
              <a:t>Each time a function is called it takes some memory. Python stops it at 1000 calls, the default “maximum recursion depth.”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b="1" dirty="0">
                <a:solidFill>
                  <a:prstClr val="black"/>
                </a:solidFill>
                <a:latin typeface="Calibri"/>
              </a:rPr>
              <a:t>What should we use for our base case?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9977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String reversal - Yeah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81000" y="1066801"/>
            <a:ext cx="8382000" cy="612709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Since our algorithm is creating shorter and shorter strings, it will eventually reach a stage when </a:t>
            </a:r>
            <a:r>
              <a:rPr lang="en-US" sz="2800" i="1" dirty="0">
                <a:solidFill>
                  <a:prstClr val="black"/>
                </a:solidFill>
                <a:latin typeface="Calibri"/>
              </a:rPr>
              <a:t>S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is of length 1 (one character).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Since a string of length 1 is its own reverse, we can use it as the base case.</a:t>
            </a:r>
          </a:p>
        </p:txBody>
      </p:sp>
      <p:sp>
        <p:nvSpPr>
          <p:cNvPr id="5" name="Rectangle 4"/>
          <p:cNvSpPr/>
          <p:nvPr/>
        </p:nvSpPr>
        <p:spPr>
          <a:xfrm>
            <a:off x="1854213" y="3526551"/>
            <a:ext cx="5714990" cy="156966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# This function reverses a string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 err="1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 reverse(s):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sz="1600" b="1" kern="0" dirty="0" err="1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(s) == 1: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        return 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    else: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        return reverse(s[1:])+s[0]</a:t>
            </a:r>
          </a:p>
        </p:txBody>
      </p:sp>
      <p:sp>
        <p:nvSpPr>
          <p:cNvPr id="6" name="Rectangle 5"/>
          <p:cNvSpPr/>
          <p:nvPr/>
        </p:nvSpPr>
        <p:spPr>
          <a:xfrm>
            <a:off x="1854213" y="5604769"/>
            <a:ext cx="5714990" cy="584775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&gt;&gt;&gt; print reverse</a:t>
            </a: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(“hello world”)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“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dlrow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olleh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37928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/>
              <a:t>Search a sorted list</a:t>
            </a:r>
            <a:br>
              <a:rPr lang="en-US" dirty="0"/>
            </a:br>
            <a:r>
              <a:rPr lang="en-US" sz="2000" b="1" dirty="0"/>
              <a:t>(think phonebook)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81000" y="1066801"/>
            <a:ext cx="8382000" cy="612709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How would you search a sorted list to check whether a certain item appears in the list and where?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800" dirty="0">
              <a:solidFill>
                <a:prstClr val="black"/>
              </a:solidFill>
              <a:latin typeface="Calibri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Random search</a:t>
            </a:r>
            <a:r>
              <a:rPr lang="en-US" sz="2400" i="1" dirty="0">
                <a:solidFill>
                  <a:prstClr val="black"/>
                </a:solidFill>
                <a:latin typeface="Calibri"/>
              </a:rPr>
              <a:t> (yep, I know, this is a stupid algorithm)</a:t>
            </a: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800" dirty="0">
              <a:solidFill>
                <a:prstClr val="black"/>
              </a:solidFill>
              <a:latin typeface="Calibri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Serial search – </a:t>
            </a:r>
            <a:r>
              <a:rPr lang="en-US" sz="2400" i="1" dirty="0">
                <a:solidFill>
                  <a:prstClr val="black"/>
                </a:solidFill>
                <a:latin typeface="Calibri"/>
              </a:rPr>
              <a:t>O(n)</a:t>
            </a: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800" dirty="0">
              <a:solidFill>
                <a:prstClr val="black"/>
              </a:solidFill>
              <a:latin typeface="Calibri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Binary search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34085" y="3820902"/>
            <a:ext cx="3306082" cy="2792907"/>
            <a:chOff x="5334085" y="3820902"/>
            <a:chExt cx="3306082" cy="2792907"/>
          </a:xfrm>
        </p:grpSpPr>
        <p:pic>
          <p:nvPicPr>
            <p:cNvPr id="100354" name="Picture 2" descr="http://www.ecoafrica-travel.com/wp-content/uploads/2007/12/kalahari-lion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86" y="3820902"/>
              <a:ext cx="3306081" cy="24795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5334085" y="6244477"/>
              <a:ext cx="3306082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i="1" dirty="0">
                  <a:solidFill>
                    <a:prstClr val="black"/>
                  </a:solidFill>
                  <a:latin typeface="Calibri"/>
                </a:rPr>
                <a:t>hunting a lion in the desert</a:t>
              </a:r>
              <a:endParaRPr lang="en-US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386448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/>
              <a:t>Binary search 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25760" y="1104212"/>
            <a:ext cx="7492480" cy="42297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000000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</a:pPr>
            <a:r>
              <a:rPr lang="en-US" sz="2800" b="1" i="1" u="sng" dirty="0">
                <a:solidFill>
                  <a:prstClr val="black"/>
                </a:solidFill>
                <a:latin typeface="Calibri"/>
              </a:rPr>
              <a:t>The binary-search algorithm</a:t>
            </a:r>
          </a:p>
          <a:p>
            <a:pPr marL="514350" indent="-514350" fontAlgn="auto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400" i="1" dirty="0">
                <a:solidFill>
                  <a:prstClr val="black"/>
                </a:solidFill>
                <a:latin typeface="Calibri"/>
              </a:rPr>
              <a:t>If your list is of size 0, return “not-found”. </a:t>
            </a:r>
          </a:p>
          <a:p>
            <a:pPr marL="514350" indent="-514350" fontAlgn="auto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400" i="1" dirty="0">
                <a:solidFill>
                  <a:prstClr val="black"/>
                </a:solidFill>
                <a:latin typeface="Calibri"/>
              </a:rPr>
              <a:t>Check the item located in the middle of your list.</a:t>
            </a:r>
          </a:p>
          <a:p>
            <a:pPr marL="514350" indent="-514350" fontAlgn="auto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400" i="1" dirty="0">
                <a:solidFill>
                  <a:prstClr val="black"/>
                </a:solidFill>
                <a:latin typeface="Calibri"/>
              </a:rPr>
              <a:t>If this item is </a:t>
            </a:r>
            <a:r>
              <a:rPr lang="en-US" sz="2400" b="1" i="1" dirty="0">
                <a:solidFill>
                  <a:prstClr val="black"/>
                </a:solidFill>
                <a:latin typeface="Calibri"/>
              </a:rPr>
              <a:t>equal</a:t>
            </a:r>
            <a:r>
              <a:rPr lang="en-US" sz="2400" i="1" dirty="0">
                <a:solidFill>
                  <a:prstClr val="black"/>
                </a:solidFill>
                <a:latin typeface="Calibri"/>
              </a:rPr>
              <a:t> to the item you are looking for:</a:t>
            </a:r>
            <a:br>
              <a:rPr lang="en-US" sz="2400" i="1" dirty="0">
                <a:solidFill>
                  <a:prstClr val="black"/>
                </a:solidFill>
                <a:latin typeface="Calibri"/>
              </a:rPr>
            </a:br>
            <a:r>
              <a:rPr lang="en-US" sz="2400" i="1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sz="2400" b="1" i="1" dirty="0">
                <a:solidFill>
                  <a:prstClr val="black"/>
                </a:solidFill>
                <a:latin typeface="Calibri"/>
              </a:rPr>
              <a:t>you’re done!</a:t>
            </a:r>
            <a:r>
              <a:rPr lang="en-US" sz="2400" i="1" dirty="0">
                <a:solidFill>
                  <a:prstClr val="black"/>
                </a:solidFill>
                <a:latin typeface="Calibri"/>
              </a:rPr>
              <a:t> Return “found”.</a:t>
            </a:r>
            <a:endParaRPr lang="en-US" sz="2400" b="1" i="1" dirty="0">
              <a:solidFill>
                <a:prstClr val="black"/>
              </a:solidFill>
              <a:latin typeface="Calibri"/>
            </a:endParaRPr>
          </a:p>
          <a:p>
            <a:pPr marL="514350" indent="-514350" fontAlgn="auto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400" i="1" dirty="0">
                <a:solidFill>
                  <a:prstClr val="black"/>
                </a:solidFill>
                <a:latin typeface="Calibri"/>
              </a:rPr>
              <a:t>If this item is </a:t>
            </a:r>
            <a:r>
              <a:rPr lang="en-US" sz="2400" b="1" i="1" dirty="0">
                <a:solidFill>
                  <a:prstClr val="black"/>
                </a:solidFill>
                <a:latin typeface="Calibri"/>
              </a:rPr>
              <a:t>bigger</a:t>
            </a:r>
            <a:r>
              <a:rPr lang="en-US" sz="2400" i="1" dirty="0">
                <a:solidFill>
                  <a:prstClr val="black"/>
                </a:solidFill>
                <a:latin typeface="Calibri"/>
              </a:rPr>
              <a:t> than the item you are looking for:</a:t>
            </a:r>
            <a:br>
              <a:rPr lang="en-US" sz="2400" i="1" dirty="0">
                <a:solidFill>
                  <a:prstClr val="black"/>
                </a:solidFill>
                <a:latin typeface="Calibri"/>
              </a:rPr>
            </a:br>
            <a:r>
              <a:rPr lang="en-US" sz="2400" i="1" dirty="0">
                <a:solidFill>
                  <a:prstClr val="black"/>
                </a:solidFill>
                <a:latin typeface="Calibri"/>
              </a:rPr>
              <a:t>	do a </a:t>
            </a:r>
            <a:r>
              <a:rPr lang="en-US" sz="2400" i="1" u="sng" dirty="0">
                <a:solidFill>
                  <a:prstClr val="black"/>
                </a:solidFill>
                <a:latin typeface="Calibri"/>
              </a:rPr>
              <a:t>binary-search</a:t>
            </a:r>
            <a:r>
              <a:rPr lang="en-US" sz="2400" i="1" dirty="0">
                <a:solidFill>
                  <a:prstClr val="black"/>
                </a:solidFill>
                <a:latin typeface="Calibri"/>
              </a:rPr>
              <a:t> on the </a:t>
            </a:r>
            <a:r>
              <a:rPr lang="en-US" sz="2400" b="1" i="1" dirty="0">
                <a:solidFill>
                  <a:prstClr val="black"/>
                </a:solidFill>
                <a:latin typeface="Calibri"/>
              </a:rPr>
              <a:t>first half </a:t>
            </a:r>
            <a:r>
              <a:rPr lang="en-US" sz="2400" i="1" dirty="0">
                <a:solidFill>
                  <a:prstClr val="black"/>
                </a:solidFill>
                <a:latin typeface="Calibri"/>
              </a:rPr>
              <a:t>of the list.</a:t>
            </a:r>
          </a:p>
          <a:p>
            <a:pPr marL="514350" indent="-514350" fontAlgn="auto">
              <a:spcBef>
                <a:spcPts val="0"/>
              </a:spcBef>
              <a:spcAft>
                <a:spcPts val="12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400" i="1" dirty="0">
                <a:solidFill>
                  <a:prstClr val="black"/>
                </a:solidFill>
                <a:latin typeface="Calibri"/>
              </a:rPr>
              <a:t>If this item is </a:t>
            </a:r>
            <a:r>
              <a:rPr lang="en-US" sz="2400" b="1" i="1" dirty="0">
                <a:solidFill>
                  <a:prstClr val="black"/>
                </a:solidFill>
                <a:latin typeface="Calibri"/>
              </a:rPr>
              <a:t>smaller</a:t>
            </a:r>
            <a:r>
              <a:rPr lang="en-US" sz="2400" i="1" dirty="0">
                <a:solidFill>
                  <a:prstClr val="black"/>
                </a:solidFill>
                <a:latin typeface="Calibri"/>
              </a:rPr>
              <a:t> than the item you are looking for:</a:t>
            </a:r>
            <a:br>
              <a:rPr lang="en-US" sz="2400" i="1" dirty="0">
                <a:solidFill>
                  <a:prstClr val="black"/>
                </a:solidFill>
                <a:latin typeface="Calibri"/>
              </a:rPr>
            </a:br>
            <a:r>
              <a:rPr lang="en-US" sz="2400" i="1" dirty="0">
                <a:solidFill>
                  <a:prstClr val="black"/>
                </a:solidFill>
                <a:latin typeface="Calibri"/>
              </a:rPr>
              <a:t>	do a </a:t>
            </a:r>
            <a:r>
              <a:rPr lang="en-US" sz="2400" i="1" u="sng" dirty="0">
                <a:solidFill>
                  <a:prstClr val="black"/>
                </a:solidFill>
                <a:latin typeface="Calibri"/>
              </a:rPr>
              <a:t>binary-search</a:t>
            </a:r>
            <a:r>
              <a:rPr lang="en-US" sz="2400" i="1" dirty="0">
                <a:solidFill>
                  <a:prstClr val="black"/>
                </a:solidFill>
                <a:latin typeface="Calibri"/>
              </a:rPr>
              <a:t> on the </a:t>
            </a:r>
            <a:r>
              <a:rPr lang="en-US" sz="2400" b="1" i="1" dirty="0">
                <a:solidFill>
                  <a:prstClr val="black"/>
                </a:solidFill>
                <a:latin typeface="Calibri"/>
              </a:rPr>
              <a:t>second half </a:t>
            </a:r>
            <a:r>
              <a:rPr lang="en-US" sz="2400" i="1" dirty="0">
                <a:solidFill>
                  <a:prstClr val="black"/>
                </a:solidFill>
                <a:latin typeface="Calibri"/>
              </a:rPr>
              <a:t>of the list.</a:t>
            </a: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endParaRPr lang="en-US" sz="2400" i="1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76692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/>
              <a:t>Recursion vs. Iteration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81000" y="1066801"/>
            <a:ext cx="8503024" cy="612709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There are usually similarities between an iterative solutions (e.g., looping) and a recursive solution.</a:t>
            </a: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In fact, anything that can be done with a loop can be done with a simple recursive function! </a:t>
            </a: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In many cases, a recursive solution can be easily converted into an iterative solution using a loop (but not always).</a:t>
            </a: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Recursion can be very costly!</a:t>
            </a: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Calling a function entails overhead</a:t>
            </a: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Overhead can be high when function calls are numerous (stack overflow)</a:t>
            </a:r>
          </a:p>
        </p:txBody>
      </p:sp>
    </p:spTree>
    <p:extLst>
      <p:ext uri="{BB962C8B-B14F-4D97-AF65-F5344CB8AC3E}">
        <p14:creationId xmlns:p14="http://schemas.microsoft.com/office/powerpoint/2010/main" val="2338620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/>
              <a:t>Recursion - the take home message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81000" y="1066801"/>
            <a:ext cx="8382000" cy="612709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b="1" dirty="0">
                <a:solidFill>
                  <a:prstClr val="black"/>
                </a:solidFill>
                <a:latin typeface="Calibri"/>
              </a:rPr>
              <a:t>Recursion is a great tool to have in your problem-solving toolbox.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800" b="1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In many cases, recursion provides a natural and elegant solution to complex problems.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8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If the recursive version and the loop version are similar, prefer the loop version to avoid overhead. 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8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Yet, even in these cases, recursion offers a creative way to 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think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about how a problem could be solved.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365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Sample problem #1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41960" y="1066801"/>
            <a:ext cx="8382000" cy="1732383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Write a function that calculates the sum of the elements in a list using a recursion</a:t>
            </a:r>
            <a:br>
              <a:rPr lang="en-US" sz="2800" dirty="0">
                <a:solidFill>
                  <a:prstClr val="black"/>
                </a:solidFill>
                <a:latin typeface="Calibri"/>
              </a:rPr>
            </a:br>
            <a:br>
              <a:rPr lang="en-US" sz="2800" dirty="0">
                <a:solidFill>
                  <a:prstClr val="black"/>
                </a:solidFill>
                <a:latin typeface="Calibri"/>
              </a:rPr>
            </a:br>
            <a:r>
              <a:rPr lang="en-US" sz="2800" i="1" dirty="0">
                <a:solidFill>
                  <a:prstClr val="black"/>
                </a:solidFill>
                <a:latin typeface="Calibri"/>
              </a:rPr>
              <a:t>Hint: your code should not include ANY for-loop or while-loop!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Put your function in a module, import it into another code file and use it to sum the elements of some list.</a:t>
            </a:r>
          </a:p>
        </p:txBody>
      </p:sp>
    </p:spTree>
    <p:extLst>
      <p:ext uri="{BB962C8B-B14F-4D97-AF65-F5344CB8AC3E}">
        <p14:creationId xmlns:p14="http://schemas.microsoft.com/office/powerpoint/2010/main" val="2107628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5784" y="1587381"/>
            <a:ext cx="7351062" cy="1477328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sum_recursive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a_list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if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a_list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 == 1: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a_list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[0]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else: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a_list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[0] +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sum_recursive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a_list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[1:])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Solution #1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35099" y="1194929"/>
            <a:ext cx="1264024" cy="457200"/>
          </a:xfrm>
          <a:prstGeom prst="rect">
            <a:avLst/>
          </a:prstGeom>
          <a:noFill/>
          <a:ln w="12700">
            <a:noFill/>
          </a:ln>
        </p:spPr>
        <p:txBody>
          <a:bodyPr vert="horz" wrap="none" lIns="91440" tIns="45720" rIns="91440" bIns="4572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en-US" sz="2400" b="1" dirty="0">
                <a:solidFill>
                  <a:prstClr val="black"/>
                </a:solidFill>
                <a:latin typeface="Calibri"/>
              </a:rPr>
              <a:t>utils.py</a:t>
            </a:r>
          </a:p>
        </p:txBody>
      </p:sp>
      <p:sp>
        <p:nvSpPr>
          <p:cNvPr id="7" name="Rectangle 6"/>
          <p:cNvSpPr/>
          <p:nvPr/>
        </p:nvSpPr>
        <p:spPr>
          <a:xfrm>
            <a:off x="815784" y="3480822"/>
            <a:ext cx="7351062" cy="1200329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my_list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[1, 3, 5, 7, 9, 11]</a:t>
            </a:r>
          </a:p>
          <a:p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utils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import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sum_recursive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sum_recursive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my_list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35099" y="3074302"/>
            <a:ext cx="1264024" cy="457200"/>
          </a:xfrm>
          <a:prstGeom prst="rect">
            <a:avLst/>
          </a:prstGeom>
          <a:noFill/>
          <a:ln w="12700">
            <a:noFill/>
          </a:ln>
        </p:spPr>
        <p:txBody>
          <a:bodyPr vert="horz" wrap="none" lIns="91440" tIns="45720" rIns="91440" bIns="45720"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en-US" sz="2400" b="1" dirty="0">
                <a:solidFill>
                  <a:prstClr val="black"/>
                </a:solidFill>
                <a:latin typeface="Calibri"/>
              </a:rPr>
              <a:t>my_prog.py</a:t>
            </a:r>
          </a:p>
        </p:txBody>
      </p:sp>
    </p:spTree>
    <p:extLst>
      <p:ext uri="{BB962C8B-B14F-4D97-AF65-F5344CB8AC3E}">
        <p14:creationId xmlns:p14="http://schemas.microsoft.com/office/powerpoint/2010/main" val="2010626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Sample problem #2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1960" y="1066801"/>
            <a:ext cx="8334488" cy="1732383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Write a 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recursive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function that determines whether a string is a palindrome. Again, make sure your code does not include any loops.</a:t>
            </a:r>
            <a:br>
              <a:rPr lang="en-US" sz="2800" dirty="0">
                <a:solidFill>
                  <a:prstClr val="black"/>
                </a:solidFill>
                <a:latin typeface="Calibri"/>
              </a:rPr>
            </a:br>
            <a:br>
              <a:rPr lang="en-US" sz="2800" dirty="0">
                <a:solidFill>
                  <a:prstClr val="black"/>
                </a:solidFill>
                <a:latin typeface="Calibri"/>
              </a:rPr>
            </a:br>
            <a:r>
              <a:rPr lang="en-US" sz="2400" i="1" dirty="0">
                <a:solidFill>
                  <a:prstClr val="black"/>
                </a:solidFill>
                <a:latin typeface="Calibri"/>
              </a:rPr>
              <a:t>A palindrome is a word or a sequence that can be read the same way in either direction. </a:t>
            </a:r>
            <a:br>
              <a:rPr lang="en-US" sz="2400" i="1" dirty="0">
                <a:solidFill>
                  <a:prstClr val="black"/>
                </a:solidFill>
                <a:latin typeface="Calibri"/>
              </a:rPr>
            </a:br>
            <a:br>
              <a:rPr lang="en-US" sz="2400" i="1" dirty="0">
                <a:solidFill>
                  <a:prstClr val="black"/>
                </a:solidFill>
                <a:latin typeface="Calibri"/>
              </a:rPr>
            </a:br>
            <a:r>
              <a:rPr lang="en-US" sz="2400" i="1" dirty="0">
                <a:solidFill>
                  <a:prstClr val="black"/>
                </a:solidFill>
                <a:latin typeface="Calibri"/>
              </a:rPr>
              <a:t>For example:</a:t>
            </a: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i="1" dirty="0">
                <a:solidFill>
                  <a:prstClr val="black"/>
                </a:solidFill>
                <a:latin typeface="Calibri"/>
              </a:rPr>
              <a:t>“</a:t>
            </a:r>
            <a:r>
              <a:rPr lang="en-US" sz="2400" i="1" dirty="0" err="1">
                <a:solidFill>
                  <a:prstClr val="black"/>
                </a:solidFill>
                <a:latin typeface="Calibri"/>
              </a:rPr>
              <a:t>d</a:t>
            </a:r>
            <a:r>
              <a:rPr lang="en-US" sz="2400" dirty="0" err="1">
                <a:solidFill>
                  <a:prstClr val="black"/>
                </a:solidFill>
                <a:latin typeface="+mn-lt"/>
              </a:rPr>
              <a:t>etartrated</a:t>
            </a:r>
            <a:r>
              <a:rPr lang="en-US" sz="2400" dirty="0">
                <a:solidFill>
                  <a:prstClr val="black"/>
                </a:solidFill>
                <a:latin typeface="+mn-lt"/>
              </a:rPr>
              <a:t>”</a:t>
            </a: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+mn-lt"/>
              </a:rPr>
              <a:t>“</a:t>
            </a:r>
            <a:r>
              <a:rPr lang="en-US" sz="2400" dirty="0" err="1">
                <a:solidFill>
                  <a:prstClr val="black"/>
                </a:solidFill>
                <a:latin typeface="+mn-lt"/>
              </a:rPr>
              <a:t>o</a:t>
            </a:r>
            <a:r>
              <a:rPr lang="en-US" sz="2400" i="1" dirty="0" err="1">
                <a:latin typeface="+mn-lt"/>
              </a:rPr>
              <a:t>lson</a:t>
            </a:r>
            <a:r>
              <a:rPr lang="en-US" sz="2400" i="1" dirty="0">
                <a:latin typeface="+mn-lt"/>
              </a:rPr>
              <a:t> in </a:t>
            </a:r>
            <a:r>
              <a:rPr lang="en-US" sz="2400" i="1" dirty="0" err="1">
                <a:latin typeface="+mn-lt"/>
              </a:rPr>
              <a:t>oslo</a:t>
            </a:r>
            <a:r>
              <a:rPr lang="en-US" sz="2400" i="1" dirty="0">
                <a:latin typeface="+mn-lt"/>
              </a:rPr>
              <a:t>”</a:t>
            </a: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i="1" dirty="0">
                <a:latin typeface="+mn-lt"/>
              </a:rPr>
              <a:t>“s</a:t>
            </a:r>
            <a:r>
              <a:rPr lang="en-US" sz="2400" dirty="0">
                <a:solidFill>
                  <a:prstClr val="black"/>
                </a:solidFill>
                <a:latin typeface="+mn-lt"/>
              </a:rPr>
              <a:t>tep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on no pets”</a:t>
            </a:r>
          </a:p>
        </p:txBody>
      </p:sp>
    </p:spTree>
    <p:extLst>
      <p:ext uri="{BB962C8B-B14F-4D97-AF65-F5344CB8AC3E}">
        <p14:creationId xmlns:p14="http://schemas.microsoft.com/office/powerpoint/2010/main" val="1628945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Factorial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870882" y="1817938"/>
            <a:ext cx="5714990" cy="156966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# This function calculated n!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def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factorial(n):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   f = 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   for i in range(1,n+1):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        f *= i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   return f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70882" y="3634902"/>
            <a:ext cx="5714990" cy="1077218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&gt;&gt;&gt; print factorial(5)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120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&gt;&gt;&gt; print factorial(12)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479001600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81000" y="1066801"/>
                <a:ext cx="8382000" cy="612709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vert="horz" lIns="91440" tIns="45720" rIns="91440" bIns="45720" rtlCol="0">
                <a:noAutofit/>
              </a:bodyPr>
              <a:lstStyle/>
              <a:p>
                <a:pPr marL="342900" indent="-342900" fontAlgn="auto">
                  <a:spcBef>
                    <a:spcPts val="0"/>
                  </a:spcBef>
                  <a:spcAft>
                    <a:spcPts val="600"/>
                  </a:spcAft>
                  <a:buClr>
                    <a:srgbClr val="0070C0"/>
                  </a:buClr>
                  <a:buSzPct val="100000"/>
                  <a:buFont typeface="Wingdings" pitchFamily="2" charset="2"/>
                  <a:buChar char="§"/>
                </a:pPr>
                <a:r>
                  <a:rPr lang="en-US" sz="2800" dirty="0">
                    <a:solidFill>
                      <a:prstClr val="black"/>
                    </a:solidFill>
                    <a:latin typeface="Calibri"/>
                  </a:rPr>
                  <a:t>A simple function that calculates n!</a:t>
                </a:r>
              </a:p>
              <a:p>
                <a:pPr marL="342900" indent="-342900" fontAlgn="auto">
                  <a:spcBef>
                    <a:spcPts val="0"/>
                  </a:spcBef>
                  <a:spcAft>
                    <a:spcPts val="600"/>
                  </a:spcAft>
                  <a:buClr>
                    <a:srgbClr val="0070C0"/>
                  </a:buClr>
                  <a:buSzPct val="100000"/>
                  <a:buFont typeface="Wingdings" pitchFamily="2" charset="2"/>
                  <a:buChar char="§"/>
                </a:pPr>
                <a:endParaRPr lang="en-US" sz="2800" dirty="0">
                  <a:solidFill>
                    <a:prstClr val="black"/>
                  </a:solidFill>
                  <a:latin typeface="Calibri"/>
                </a:endParaRPr>
              </a:p>
              <a:p>
                <a:pPr marL="342900" indent="-342900" fontAlgn="auto">
                  <a:spcBef>
                    <a:spcPts val="0"/>
                  </a:spcBef>
                  <a:spcAft>
                    <a:spcPts val="600"/>
                  </a:spcAft>
                  <a:buClr>
                    <a:srgbClr val="0070C0"/>
                  </a:buClr>
                  <a:buSzPct val="100000"/>
                  <a:buFont typeface="Wingdings" pitchFamily="2" charset="2"/>
                  <a:buChar char="§"/>
                </a:pPr>
                <a:endParaRPr lang="en-US" sz="2800" dirty="0">
                  <a:solidFill>
                    <a:prstClr val="black"/>
                  </a:solidFill>
                  <a:latin typeface="Calibri"/>
                </a:endParaRPr>
              </a:p>
              <a:p>
                <a:pPr marL="342900" indent="-342900" fontAlgn="auto">
                  <a:spcBef>
                    <a:spcPts val="0"/>
                  </a:spcBef>
                  <a:spcAft>
                    <a:spcPts val="600"/>
                  </a:spcAft>
                  <a:buClr>
                    <a:srgbClr val="0070C0"/>
                  </a:buClr>
                  <a:buSzPct val="100000"/>
                  <a:buFont typeface="Wingdings" pitchFamily="2" charset="2"/>
                  <a:buChar char="§"/>
                </a:pPr>
                <a:endParaRPr lang="en-US" sz="2800" dirty="0">
                  <a:solidFill>
                    <a:prstClr val="black"/>
                  </a:solidFill>
                  <a:latin typeface="Calibri"/>
                </a:endParaRPr>
              </a:p>
              <a:p>
                <a:pPr marL="342900" indent="-342900" fontAlgn="auto">
                  <a:spcBef>
                    <a:spcPts val="0"/>
                  </a:spcBef>
                  <a:spcAft>
                    <a:spcPts val="600"/>
                  </a:spcAft>
                  <a:buClr>
                    <a:srgbClr val="0070C0"/>
                  </a:buClr>
                  <a:buSzPct val="100000"/>
                  <a:buFont typeface="Wingdings" pitchFamily="2" charset="2"/>
                  <a:buChar char="§"/>
                </a:pPr>
                <a:endParaRPr lang="en-US" sz="2800" dirty="0">
                  <a:solidFill>
                    <a:prstClr val="black"/>
                  </a:solidFill>
                  <a:latin typeface="Calibri"/>
                </a:endParaRPr>
              </a:p>
              <a:p>
                <a:pPr marL="342900" indent="-342900" fontAlgn="auto">
                  <a:spcBef>
                    <a:spcPts val="0"/>
                  </a:spcBef>
                  <a:spcAft>
                    <a:spcPts val="600"/>
                  </a:spcAft>
                  <a:buClr>
                    <a:srgbClr val="0070C0"/>
                  </a:buClr>
                  <a:buSzPct val="100000"/>
                  <a:buFont typeface="Wingdings" pitchFamily="2" charset="2"/>
                  <a:buChar char="§"/>
                </a:pPr>
                <a:endParaRPr lang="en-US" sz="2800" dirty="0">
                  <a:solidFill>
                    <a:prstClr val="black"/>
                  </a:solidFill>
                  <a:latin typeface="Calibri"/>
                </a:endParaRPr>
              </a:p>
              <a:p>
                <a:pPr marL="342900" indent="-342900" fontAlgn="auto">
                  <a:spcBef>
                    <a:spcPts val="0"/>
                  </a:spcBef>
                  <a:spcAft>
                    <a:spcPts val="600"/>
                  </a:spcAft>
                  <a:buClr>
                    <a:srgbClr val="0070C0"/>
                  </a:buClr>
                  <a:buSzPct val="100000"/>
                  <a:buFont typeface="Wingdings" pitchFamily="2" charset="2"/>
                  <a:buChar char="§"/>
                </a:pPr>
                <a:endParaRPr lang="en-US" sz="2800" dirty="0">
                  <a:solidFill>
                    <a:prstClr val="black"/>
                  </a:solidFill>
                  <a:latin typeface="Calibri"/>
                </a:endParaRPr>
              </a:p>
              <a:p>
                <a:pPr marL="342900" indent="-342900" fontAlgn="auto">
                  <a:spcBef>
                    <a:spcPts val="0"/>
                  </a:spcBef>
                  <a:spcAft>
                    <a:spcPts val="600"/>
                  </a:spcAft>
                  <a:buClr>
                    <a:srgbClr val="0070C0"/>
                  </a:buClr>
                  <a:buSzPct val="100000"/>
                  <a:buFont typeface="Wingdings" pitchFamily="2" charset="2"/>
                  <a:buChar char="§"/>
                </a:pPr>
                <a:endParaRPr lang="en-US" sz="2800" dirty="0">
                  <a:solidFill>
                    <a:prstClr val="black"/>
                  </a:solidFill>
                  <a:latin typeface="Calibri"/>
                </a:endParaRPr>
              </a:p>
              <a:p>
                <a:pPr marL="342900" indent="-342900" fontAlgn="auto">
                  <a:spcBef>
                    <a:spcPts val="0"/>
                  </a:spcBef>
                  <a:spcAft>
                    <a:spcPts val="600"/>
                  </a:spcAft>
                  <a:buClr>
                    <a:srgbClr val="0070C0"/>
                  </a:buClr>
                  <a:buSzPct val="100000"/>
                  <a:buFont typeface="Wingdings" pitchFamily="2" charset="2"/>
                  <a:buChar char="§"/>
                </a:pPr>
                <a:r>
                  <a:rPr lang="en-US" sz="2800" dirty="0">
                    <a:solidFill>
                      <a:prstClr val="black"/>
                    </a:solidFill>
                    <a:latin typeface="Calibri"/>
                  </a:rPr>
                  <a:t>This code is based on the standard definition of factorial: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𝑛</m:t>
                    </m:r>
                    <m:r>
                      <a:rPr lang="en-US" sz="2800" b="0" i="1" smtClean="0">
                        <a:solidFill>
                          <a:prstClr val="black"/>
                        </a:solidFill>
                        <a:latin typeface="Cambria Math"/>
                      </a:rPr>
                      <m:t>!=</m:t>
                    </m:r>
                    <m:nary>
                      <m:naryPr>
                        <m:chr m:val="∏"/>
                        <m:ctrlPr>
                          <a:rPr lang="en-US" sz="28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𝑘</m:t>
                        </m:r>
                        <m:r>
                          <a:rPr 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8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𝑘</m:t>
                        </m:r>
                      </m:e>
                    </m:nary>
                  </m:oMath>
                </a14:m>
                <a:endParaRPr lang="en-US" sz="2800" dirty="0">
                  <a:solidFill>
                    <a:prstClr val="black"/>
                  </a:solidFill>
                  <a:latin typeface="Calibri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066801"/>
                <a:ext cx="8382000" cy="612709"/>
              </a:xfrm>
              <a:prstGeom prst="rect">
                <a:avLst/>
              </a:prstGeom>
              <a:blipFill rotWithShape="1">
                <a:blip r:embed="rId2"/>
                <a:stretch>
                  <a:fillRect l="-1309" t="-8911" b="-735644"/>
                </a:stretch>
              </a:blipFill>
              <a:ln w="127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3957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Solution #2</a:t>
            </a:r>
          </a:p>
        </p:txBody>
      </p:sp>
      <p:sp>
        <p:nvSpPr>
          <p:cNvPr id="8" name="Rectangle 7"/>
          <p:cNvSpPr/>
          <p:nvPr/>
        </p:nvSpPr>
        <p:spPr>
          <a:xfrm>
            <a:off x="448235" y="1315949"/>
            <a:ext cx="8328211" cy="156966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is_palindrome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(word):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l =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(word)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if l &lt;= 1: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return True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else: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return word[0] == word[l-1] and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is_palindrome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(word[1:l-1])</a:t>
            </a:r>
          </a:p>
        </p:txBody>
      </p:sp>
      <p:sp>
        <p:nvSpPr>
          <p:cNvPr id="10" name="Rectangle 9"/>
          <p:cNvSpPr/>
          <p:nvPr/>
        </p:nvSpPr>
        <p:spPr>
          <a:xfrm>
            <a:off x="448234" y="3124997"/>
            <a:ext cx="8328211" cy="2062103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&gt;&gt;&gt;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is_palindrome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("step on no pets")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&gt;&gt;&gt;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is_palindrome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("step on no dogs")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&gt;&gt;&gt;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is_palindrome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("12345678987654321")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&gt;&gt;&gt;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is_palindrome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("1234")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2553607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Challenge problems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1960" y="1024597"/>
            <a:ext cx="8191052" cy="1732383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38138" indent="-338138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b="1" dirty="0">
                <a:solidFill>
                  <a:prstClr val="black"/>
                </a:solidFill>
                <a:latin typeface="Calibri"/>
              </a:rPr>
              <a:t>Write a recursive function that prime factorize s an integer number.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</a:t>
            </a:r>
            <a:br>
              <a:rPr lang="en-US" sz="2800" dirty="0">
                <a:solidFill>
                  <a:prstClr val="black"/>
                </a:solidFill>
                <a:latin typeface="Calibri"/>
              </a:rPr>
            </a:br>
            <a:r>
              <a:rPr lang="en-US" sz="2000" i="1" dirty="0">
                <a:solidFill>
                  <a:prstClr val="black"/>
                </a:solidFill>
                <a:latin typeface="Calibri"/>
              </a:rPr>
              <a:t>(The prime factors of an integer are the prime numbers that divide the integer exactly, without leaving a remainder). </a:t>
            </a:r>
            <a:br>
              <a:rPr lang="en-US" sz="2000" i="1" dirty="0">
                <a:solidFill>
                  <a:prstClr val="black"/>
                </a:solidFill>
                <a:latin typeface="Calibri"/>
              </a:rPr>
            </a:br>
            <a:r>
              <a:rPr lang="en-US" sz="2000" i="1" dirty="0">
                <a:solidFill>
                  <a:prstClr val="black"/>
                </a:solidFill>
                <a:latin typeface="Calibri"/>
              </a:rPr>
              <a:t>Your function should print the list of prime factors:</a:t>
            </a:r>
            <a:br>
              <a:rPr lang="en-US" sz="2000" i="1" dirty="0">
                <a:solidFill>
                  <a:prstClr val="black"/>
                </a:solidFill>
                <a:latin typeface="Calibri"/>
              </a:rPr>
            </a:br>
            <a:br>
              <a:rPr lang="en-US" sz="2400" i="1" dirty="0">
                <a:solidFill>
                  <a:prstClr val="black"/>
                </a:solidFill>
                <a:latin typeface="Calibri"/>
              </a:rPr>
            </a:br>
            <a:br>
              <a:rPr lang="en-US" sz="2400" i="1" dirty="0">
                <a:solidFill>
                  <a:prstClr val="black"/>
                </a:solidFill>
                <a:latin typeface="Calibri"/>
              </a:rPr>
            </a:br>
            <a:br>
              <a:rPr lang="en-US" sz="2400" i="1" dirty="0">
                <a:solidFill>
                  <a:prstClr val="black"/>
                </a:solidFill>
                <a:latin typeface="Calibri"/>
              </a:rPr>
            </a:br>
            <a:r>
              <a:rPr lang="en-US" sz="2000" i="1" dirty="0">
                <a:solidFill>
                  <a:prstClr val="black"/>
                </a:solidFill>
                <a:latin typeface="Calibri"/>
              </a:rPr>
              <a:t>Note: you can use a for loop to find a divisor of a number but the factorization process itself should be recursive!</a:t>
            </a:r>
            <a:br>
              <a:rPr lang="en-US" sz="2400" i="1" dirty="0">
                <a:solidFill>
                  <a:prstClr val="black"/>
                </a:solidFill>
                <a:latin typeface="Calibri"/>
              </a:rPr>
            </a:br>
            <a:endParaRPr lang="en-US" sz="800" i="1" dirty="0">
              <a:solidFill>
                <a:prstClr val="black"/>
              </a:solidFill>
              <a:latin typeface="Calibri"/>
            </a:endParaRPr>
          </a:p>
          <a:p>
            <a:pPr marL="338138" indent="-338138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Improve your function so that it “returns” a list containing the prime factors. Use pass-by-reference to return the list.</a:t>
            </a:r>
          </a:p>
          <a:p>
            <a:pPr marL="338138" indent="-338138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endParaRPr lang="en-US" sz="800" dirty="0">
              <a:solidFill>
                <a:prstClr val="black"/>
              </a:solidFill>
              <a:latin typeface="Calibri"/>
            </a:endParaRPr>
          </a:p>
          <a:p>
            <a:pPr marL="338138" indent="-338138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Can you do it without using ANY loops whatsoever?</a:t>
            </a:r>
          </a:p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400" i="1" dirty="0">
              <a:solidFill>
                <a:prstClr val="black"/>
              </a:solidFill>
              <a:latin typeface="Calibri"/>
            </a:endParaRP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6814" y="2932444"/>
            <a:ext cx="6947647" cy="954107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prime_factorize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(5624)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2 2 2 19 37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n-US" sz="1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prime_factorize</a:t>
            </a:r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(277147332)</a:t>
            </a:r>
          </a:p>
          <a:p>
            <a:r>
              <a:rPr lang="en-US" sz="1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2 2 3 3 3 3 3 7 7 11 23 23</a:t>
            </a:r>
          </a:p>
        </p:txBody>
      </p:sp>
    </p:spTree>
    <p:extLst>
      <p:ext uri="{BB962C8B-B14F-4D97-AF65-F5344CB8AC3E}">
        <p14:creationId xmlns:p14="http://schemas.microsoft.com/office/powerpoint/2010/main" val="39802083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73834" y="1113279"/>
            <a:ext cx="8052318" cy="4770537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 math</a:t>
            </a: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prime_factorize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(number):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# find the first divisor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divisor = number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for i in range(2,int(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(number))+1):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if number % i == 0: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divisor = i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break</a:t>
            </a: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print divisor,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if divisor == number: # number is prime. nothing more to do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return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else:                 # We found another divisor, continue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prime_factorize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(number/divisor)</a:t>
            </a: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prime_factorize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(277147332)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Challenge solution 1</a:t>
            </a:r>
          </a:p>
        </p:txBody>
      </p:sp>
    </p:spTree>
    <p:extLst>
      <p:ext uri="{BB962C8B-B14F-4D97-AF65-F5344CB8AC3E}">
        <p14:creationId xmlns:p14="http://schemas.microsoft.com/office/powerpoint/2010/main" val="37115621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73834" y="1085143"/>
            <a:ext cx="8052318" cy="5509200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import math</a:t>
            </a: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prime_factorize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(number,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factors=[]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):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# find the first divisor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divisor = number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for i in range(2,int(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math.sqrt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(number))+1):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if number % i == 0: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divisor = i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break</a:t>
            </a: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factors.append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(divisor)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    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if divisor == number: # number is prime. nothing more to do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return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else:                 # We found another divisor, continue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prime_factorize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(number/divisor,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factors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factors = []</a:t>
            </a:r>
          </a:p>
          <a:p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prime_factorize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(277147332,factors)</a:t>
            </a:r>
          </a:p>
          <a:p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print factors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Challenge solution 2</a:t>
            </a:r>
          </a:p>
        </p:txBody>
      </p:sp>
    </p:spTree>
    <p:extLst>
      <p:ext uri="{BB962C8B-B14F-4D97-AF65-F5344CB8AC3E}">
        <p14:creationId xmlns:p14="http://schemas.microsoft.com/office/powerpoint/2010/main" val="4981772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2041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Factorial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80999" y="1066801"/>
            <a:ext cx="8601635" cy="612709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But … there is an alternative 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recursive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definition: 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8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So … can we write a function that calculates n! using this approach?  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16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b="1" dirty="0">
                <a:solidFill>
                  <a:prstClr val="black"/>
                </a:solidFill>
                <a:latin typeface="Calibri"/>
              </a:rPr>
              <a:t>Well … </a:t>
            </a:r>
            <a:br>
              <a:rPr lang="en-US" sz="2800" b="1" dirty="0">
                <a:solidFill>
                  <a:prstClr val="black"/>
                </a:solidFill>
                <a:latin typeface="Calibri"/>
              </a:rPr>
            </a:br>
            <a:r>
              <a:rPr lang="en-US" sz="2800" b="1" dirty="0">
                <a:solidFill>
                  <a:prstClr val="black"/>
                </a:solidFill>
                <a:latin typeface="Calibri"/>
              </a:rPr>
              <a:t>We can! It works! And it is called a </a:t>
            </a:r>
            <a:r>
              <a:rPr lang="en-US" sz="2800" b="1" i="1" dirty="0">
                <a:solidFill>
                  <a:srgbClr val="FF0000"/>
                </a:solidFill>
                <a:latin typeface="Calibri"/>
              </a:rPr>
              <a:t>recursive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 function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!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4414057"/>
              </p:ext>
            </p:extLst>
          </p:nvPr>
        </p:nvGraphicFramePr>
        <p:xfrm>
          <a:off x="2813843" y="1707503"/>
          <a:ext cx="351631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2" name="Equation" r:id="rId3" imgW="1625400" imgH="457200" progId="Equation.3">
                  <p:embed/>
                </p:oleObj>
              </mc:Choice>
              <mc:Fallback>
                <p:oleObj name="Equation" r:id="rId3" imgW="1625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3843" y="1707503"/>
                        <a:ext cx="3516313" cy="914400"/>
                      </a:xfrm>
                      <a:prstGeom prst="rect">
                        <a:avLst/>
                      </a:prstGeom>
                      <a:solidFill>
                        <a:srgbClr val="FDEADA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1854213" y="3843791"/>
            <a:ext cx="5714990" cy="156966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# This function calculated n!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def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factorial(n):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   if n==0: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        return 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   else: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        return n * factorial(n-1)</a:t>
            </a:r>
          </a:p>
        </p:txBody>
      </p:sp>
    </p:spTree>
    <p:extLst>
      <p:ext uri="{BB962C8B-B14F-4D97-AF65-F5344CB8AC3E}">
        <p14:creationId xmlns:p14="http://schemas.microsoft.com/office/powerpoint/2010/main" val="226351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Why is it working?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14505" y="890846"/>
            <a:ext cx="5714990" cy="1569660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# This function calculated n!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err="1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def</a:t>
            </a: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factorial(n):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   if n==0: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        return 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    else: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        return n * factorial(n-1)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72495" y="2614234"/>
            <a:ext cx="1981200" cy="381000"/>
          </a:xfrm>
          <a:prstGeom prst="rect">
            <a:avLst/>
          </a:prstGeom>
          <a:noFill/>
          <a:ln w="28575">
            <a:solidFill>
              <a:srgbClr val="08080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53495" y="2614234"/>
            <a:ext cx="1447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C00000"/>
                </a:solidFill>
                <a:latin typeface="+mn-lt"/>
              </a:rPr>
              <a:t>factorial(5)</a:t>
            </a:r>
          </a:p>
        </p:txBody>
      </p:sp>
      <p:grpSp>
        <p:nvGrpSpPr>
          <p:cNvPr id="8" name="Group 10"/>
          <p:cNvGrpSpPr>
            <a:grpSpLocks/>
          </p:cNvGrpSpPr>
          <p:nvPr/>
        </p:nvGrpSpPr>
        <p:grpSpPr bwMode="auto">
          <a:xfrm>
            <a:off x="2782095" y="3300034"/>
            <a:ext cx="1981200" cy="381000"/>
            <a:chOff x="1824" y="1824"/>
            <a:chExt cx="1248" cy="240"/>
          </a:xfrm>
        </p:grpSpPr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824" y="1824"/>
              <a:ext cx="1248" cy="240"/>
            </a:xfrm>
            <a:prstGeom prst="rect">
              <a:avLst/>
            </a:prstGeom>
            <a:noFill/>
            <a:ln w="28575">
              <a:solidFill>
                <a:srgbClr val="080808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1872" y="1824"/>
              <a:ext cx="10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latin typeface="+mn-lt"/>
                </a:rPr>
                <a:t>5 * factorial(4)</a:t>
              </a:r>
            </a:p>
          </p:txBody>
        </p: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163095" y="3985834"/>
            <a:ext cx="1981200" cy="381000"/>
            <a:chOff x="1824" y="1824"/>
            <a:chExt cx="1248" cy="240"/>
          </a:xfrm>
        </p:grpSpPr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1824" y="1824"/>
              <a:ext cx="1248" cy="240"/>
            </a:xfrm>
            <a:prstGeom prst="rect">
              <a:avLst/>
            </a:prstGeom>
            <a:noFill/>
            <a:ln w="28575">
              <a:solidFill>
                <a:srgbClr val="080808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1872" y="1824"/>
              <a:ext cx="10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+mn-lt"/>
                </a:rPr>
                <a:t>4 * factorial(3)</a:t>
              </a:r>
            </a:p>
          </p:txBody>
        </p:sp>
      </p:grpSp>
      <p:grpSp>
        <p:nvGrpSpPr>
          <p:cNvPr id="16" name="Group 14"/>
          <p:cNvGrpSpPr>
            <a:grpSpLocks/>
          </p:cNvGrpSpPr>
          <p:nvPr/>
        </p:nvGrpSpPr>
        <p:grpSpPr bwMode="auto">
          <a:xfrm>
            <a:off x="3620295" y="4671634"/>
            <a:ext cx="1981200" cy="381000"/>
            <a:chOff x="1824" y="1824"/>
            <a:chExt cx="1248" cy="240"/>
          </a:xfrm>
        </p:grpSpPr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1824" y="1824"/>
              <a:ext cx="1248" cy="240"/>
            </a:xfrm>
            <a:prstGeom prst="rect">
              <a:avLst/>
            </a:prstGeom>
            <a:noFill/>
            <a:ln w="28575">
              <a:solidFill>
                <a:srgbClr val="080808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1872" y="1824"/>
              <a:ext cx="10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>
                  <a:latin typeface="+mn-lt"/>
                </a:rPr>
                <a:t>3 * factorial(2)</a:t>
              </a:r>
            </a:p>
          </p:txBody>
        </p:sp>
      </p:grpSp>
      <p:grpSp>
        <p:nvGrpSpPr>
          <p:cNvPr id="19" name="Group 17"/>
          <p:cNvGrpSpPr>
            <a:grpSpLocks/>
          </p:cNvGrpSpPr>
          <p:nvPr/>
        </p:nvGrpSpPr>
        <p:grpSpPr bwMode="auto">
          <a:xfrm>
            <a:off x="4077495" y="5357434"/>
            <a:ext cx="1981200" cy="381000"/>
            <a:chOff x="1824" y="1824"/>
            <a:chExt cx="1248" cy="240"/>
          </a:xfrm>
        </p:grpSpPr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824" y="1824"/>
              <a:ext cx="1248" cy="240"/>
            </a:xfrm>
            <a:prstGeom prst="rect">
              <a:avLst/>
            </a:prstGeom>
            <a:noFill/>
            <a:ln w="28575">
              <a:solidFill>
                <a:srgbClr val="080808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1872" y="1824"/>
              <a:ext cx="105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latin typeface="+mn-lt"/>
                </a:rPr>
                <a:t>2 * factorial(1)</a:t>
              </a:r>
            </a:p>
          </p:txBody>
        </p:sp>
      </p:grpSp>
      <p:grpSp>
        <p:nvGrpSpPr>
          <p:cNvPr id="22" name="Group 29"/>
          <p:cNvGrpSpPr>
            <a:grpSpLocks/>
          </p:cNvGrpSpPr>
          <p:nvPr/>
        </p:nvGrpSpPr>
        <p:grpSpPr bwMode="auto">
          <a:xfrm>
            <a:off x="4534695" y="6025520"/>
            <a:ext cx="1828800" cy="369597"/>
            <a:chOff x="2064" y="3778"/>
            <a:chExt cx="1152" cy="292"/>
          </a:xfrm>
        </p:grpSpPr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2064" y="3792"/>
              <a:ext cx="1152" cy="240"/>
            </a:xfrm>
            <a:prstGeom prst="rect">
              <a:avLst/>
            </a:prstGeom>
            <a:noFill/>
            <a:ln w="28575">
              <a:solidFill>
                <a:srgbClr val="080808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24" name="Text Box 22"/>
            <p:cNvSpPr txBox="1">
              <a:spLocks noChangeArrowheads="1"/>
            </p:cNvSpPr>
            <p:nvPr/>
          </p:nvSpPr>
          <p:spPr bwMode="auto">
            <a:xfrm>
              <a:off x="2112" y="3778"/>
              <a:ext cx="1056" cy="2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latin typeface="+mn-lt"/>
                </a:rPr>
                <a:t>1 * factorial(0) </a:t>
              </a:r>
            </a:p>
          </p:txBody>
        </p:sp>
      </p:grp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6287295" y="4976434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+mn-lt"/>
              </a:rPr>
              <a:t>2</a:t>
            </a:r>
          </a:p>
        </p:txBody>
      </p: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5830095" y="4290634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+mn-lt"/>
              </a:rPr>
              <a:t>6</a:t>
            </a: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5372895" y="3604834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+mn-lt"/>
              </a:rPr>
              <a:t>24</a:t>
            </a: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4991895" y="2919034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+mn-lt"/>
              </a:rPr>
              <a:t>120</a:t>
            </a:r>
          </a:p>
        </p:txBody>
      </p:sp>
      <p:sp>
        <p:nvSpPr>
          <p:cNvPr id="29" name="Text Box 28"/>
          <p:cNvSpPr txBox="1">
            <a:spLocks noChangeArrowheads="1"/>
          </p:cNvSpPr>
          <p:nvPr/>
        </p:nvSpPr>
        <p:spPr bwMode="auto">
          <a:xfrm>
            <a:off x="6592095" y="5738434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latin typeface="+mn-lt"/>
              </a:rPr>
              <a:t>1</a:t>
            </a:r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>
            <a:off x="3239295" y="2995234"/>
            <a:ext cx="0" cy="304800"/>
          </a:xfrm>
          <a:prstGeom prst="line">
            <a:avLst/>
          </a:prstGeom>
          <a:noFill/>
          <a:ln w="9525">
            <a:solidFill>
              <a:srgbClr val="08080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>
            <a:off x="3696495" y="3681034"/>
            <a:ext cx="0" cy="304800"/>
          </a:xfrm>
          <a:prstGeom prst="line">
            <a:avLst/>
          </a:prstGeom>
          <a:noFill/>
          <a:ln w="9525">
            <a:solidFill>
              <a:srgbClr val="08080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32" name="Line 33"/>
          <p:cNvSpPr>
            <a:spLocks noChangeShapeType="1"/>
          </p:cNvSpPr>
          <p:nvPr/>
        </p:nvSpPr>
        <p:spPr bwMode="auto">
          <a:xfrm>
            <a:off x="4001295" y="4366834"/>
            <a:ext cx="0" cy="304800"/>
          </a:xfrm>
          <a:prstGeom prst="line">
            <a:avLst/>
          </a:prstGeom>
          <a:noFill/>
          <a:ln w="9525">
            <a:solidFill>
              <a:srgbClr val="08080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33" name="Line 34"/>
          <p:cNvSpPr>
            <a:spLocks noChangeShapeType="1"/>
          </p:cNvSpPr>
          <p:nvPr/>
        </p:nvSpPr>
        <p:spPr bwMode="auto">
          <a:xfrm>
            <a:off x="4458495" y="5052634"/>
            <a:ext cx="0" cy="304800"/>
          </a:xfrm>
          <a:prstGeom prst="line">
            <a:avLst/>
          </a:prstGeom>
          <a:noFill/>
          <a:ln w="9525">
            <a:solidFill>
              <a:srgbClr val="08080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sp>
        <p:nvSpPr>
          <p:cNvPr id="34" name="Line 35"/>
          <p:cNvSpPr>
            <a:spLocks noChangeShapeType="1"/>
          </p:cNvSpPr>
          <p:nvPr/>
        </p:nvSpPr>
        <p:spPr bwMode="auto">
          <a:xfrm>
            <a:off x="4839495" y="5738434"/>
            <a:ext cx="0" cy="304800"/>
          </a:xfrm>
          <a:prstGeom prst="line">
            <a:avLst/>
          </a:prstGeom>
          <a:noFill/>
          <a:ln w="9525">
            <a:solidFill>
              <a:srgbClr val="08080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cxnSp>
        <p:nvCxnSpPr>
          <p:cNvPr id="35" name="AutoShape 36"/>
          <p:cNvCxnSpPr>
            <a:cxnSpLocks noChangeShapeType="1"/>
            <a:stCxn id="23" idx="3"/>
            <a:endCxn id="20" idx="3"/>
          </p:cNvCxnSpPr>
          <p:nvPr/>
        </p:nvCxnSpPr>
        <p:spPr bwMode="auto">
          <a:xfrm flipH="1" flipV="1">
            <a:off x="6058695" y="5547934"/>
            <a:ext cx="304800" cy="647189"/>
          </a:xfrm>
          <a:prstGeom prst="curvedConnector3">
            <a:avLst>
              <a:gd name="adj1" fmla="val -75000"/>
            </a:avLst>
          </a:prstGeom>
          <a:noFill/>
          <a:ln w="9525">
            <a:solidFill>
              <a:srgbClr val="08080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AutoShape 37"/>
          <p:cNvCxnSpPr>
            <a:cxnSpLocks noChangeShapeType="1"/>
            <a:stCxn id="20" idx="3"/>
            <a:endCxn id="17" idx="3"/>
          </p:cNvCxnSpPr>
          <p:nvPr/>
        </p:nvCxnSpPr>
        <p:spPr bwMode="auto">
          <a:xfrm flipH="1" flipV="1">
            <a:off x="5615783" y="4862134"/>
            <a:ext cx="457200" cy="685800"/>
          </a:xfrm>
          <a:prstGeom prst="curvedConnector3">
            <a:avLst>
              <a:gd name="adj1" fmla="val -46875"/>
            </a:avLst>
          </a:prstGeom>
          <a:noFill/>
          <a:ln w="9525">
            <a:solidFill>
              <a:srgbClr val="08080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AutoShape 38"/>
          <p:cNvCxnSpPr>
            <a:cxnSpLocks noChangeShapeType="1"/>
            <a:stCxn id="17" idx="3"/>
            <a:endCxn id="13" idx="3"/>
          </p:cNvCxnSpPr>
          <p:nvPr/>
        </p:nvCxnSpPr>
        <p:spPr bwMode="auto">
          <a:xfrm flipH="1" flipV="1">
            <a:off x="5158583" y="4176334"/>
            <a:ext cx="457200" cy="685800"/>
          </a:xfrm>
          <a:prstGeom prst="curvedConnector3">
            <a:avLst>
              <a:gd name="adj1" fmla="val -46875"/>
            </a:avLst>
          </a:prstGeom>
          <a:noFill/>
          <a:ln w="9525">
            <a:solidFill>
              <a:srgbClr val="08080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AutoShape 39"/>
          <p:cNvCxnSpPr>
            <a:cxnSpLocks noChangeShapeType="1"/>
            <a:stCxn id="13" idx="3"/>
            <a:endCxn id="9" idx="3"/>
          </p:cNvCxnSpPr>
          <p:nvPr/>
        </p:nvCxnSpPr>
        <p:spPr bwMode="auto">
          <a:xfrm flipH="1" flipV="1">
            <a:off x="4763295" y="3490534"/>
            <a:ext cx="381000" cy="685800"/>
          </a:xfrm>
          <a:prstGeom prst="curvedConnector3">
            <a:avLst>
              <a:gd name="adj1" fmla="val -60000"/>
            </a:avLst>
          </a:prstGeom>
          <a:noFill/>
          <a:ln w="9525">
            <a:solidFill>
              <a:srgbClr val="08080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AutoShape 40"/>
          <p:cNvCxnSpPr>
            <a:cxnSpLocks noChangeShapeType="1"/>
            <a:stCxn id="9" idx="3"/>
            <a:endCxn id="6" idx="3"/>
          </p:cNvCxnSpPr>
          <p:nvPr/>
        </p:nvCxnSpPr>
        <p:spPr bwMode="auto">
          <a:xfrm flipH="1" flipV="1">
            <a:off x="4153695" y="2804734"/>
            <a:ext cx="609600" cy="685800"/>
          </a:xfrm>
          <a:prstGeom prst="curvedConnector3">
            <a:avLst>
              <a:gd name="adj1" fmla="val -37500"/>
            </a:avLst>
          </a:prstGeom>
          <a:noFill/>
          <a:ln w="9525">
            <a:solidFill>
              <a:srgbClr val="08080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0" name="Group 29"/>
          <p:cNvGrpSpPr>
            <a:grpSpLocks/>
          </p:cNvGrpSpPr>
          <p:nvPr/>
        </p:nvGrpSpPr>
        <p:grpSpPr bwMode="auto">
          <a:xfrm>
            <a:off x="5015615" y="6486442"/>
            <a:ext cx="1828800" cy="366713"/>
            <a:chOff x="2254" y="3834"/>
            <a:chExt cx="1152" cy="231"/>
          </a:xfrm>
        </p:grpSpPr>
        <p:sp>
          <p:nvSpPr>
            <p:cNvPr id="41" name="Rectangle 21"/>
            <p:cNvSpPr>
              <a:spLocks noChangeArrowheads="1"/>
            </p:cNvSpPr>
            <p:nvPr/>
          </p:nvSpPr>
          <p:spPr bwMode="auto">
            <a:xfrm>
              <a:off x="2254" y="3854"/>
              <a:ext cx="1152" cy="184"/>
            </a:xfrm>
            <a:prstGeom prst="rect">
              <a:avLst/>
            </a:prstGeom>
            <a:noFill/>
            <a:ln w="28575">
              <a:solidFill>
                <a:srgbClr val="080808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42" name="Text Box 22"/>
            <p:cNvSpPr txBox="1">
              <a:spLocks noChangeArrowheads="1"/>
            </p:cNvSpPr>
            <p:nvPr/>
          </p:nvSpPr>
          <p:spPr bwMode="auto">
            <a:xfrm>
              <a:off x="2748" y="3834"/>
              <a:ext cx="1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0" dirty="0">
                  <a:latin typeface="+mn-lt"/>
                </a:rPr>
                <a:t>1</a:t>
              </a:r>
            </a:p>
          </p:txBody>
        </p:sp>
      </p:grpSp>
      <p:sp>
        <p:nvSpPr>
          <p:cNvPr id="43" name="Line 35"/>
          <p:cNvSpPr>
            <a:spLocks noChangeShapeType="1"/>
          </p:cNvSpPr>
          <p:nvPr/>
        </p:nvSpPr>
        <p:spPr bwMode="auto">
          <a:xfrm>
            <a:off x="5422981" y="6347013"/>
            <a:ext cx="1446" cy="171180"/>
          </a:xfrm>
          <a:prstGeom prst="line">
            <a:avLst/>
          </a:prstGeom>
          <a:noFill/>
          <a:ln w="9525">
            <a:solidFill>
              <a:srgbClr val="08080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+mn-lt"/>
            </a:endParaRPr>
          </a:p>
        </p:txBody>
      </p:sp>
      <p:cxnSp>
        <p:nvCxnSpPr>
          <p:cNvPr id="44" name="AutoShape 36"/>
          <p:cNvCxnSpPr>
            <a:cxnSpLocks noChangeShapeType="1"/>
            <a:stCxn id="41" idx="3"/>
            <a:endCxn id="23" idx="3"/>
          </p:cNvCxnSpPr>
          <p:nvPr/>
        </p:nvCxnSpPr>
        <p:spPr bwMode="auto">
          <a:xfrm flipH="1" flipV="1">
            <a:off x="6363495" y="6195129"/>
            <a:ext cx="480920" cy="469113"/>
          </a:xfrm>
          <a:prstGeom prst="curvedConnector3">
            <a:avLst>
              <a:gd name="adj1" fmla="val -47534"/>
            </a:avLst>
          </a:prstGeom>
          <a:noFill/>
          <a:ln w="9525">
            <a:solidFill>
              <a:srgbClr val="080808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7061945" y="6217863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 dirty="0">
                <a:latin typeface="+mn-lt"/>
              </a:rPr>
              <a:t>1</a:t>
            </a:r>
          </a:p>
        </p:txBody>
      </p:sp>
      <p:pic>
        <p:nvPicPr>
          <p:cNvPr id="108546" name="Picture 2" descr="52114-42502.jpg (230×173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45" y="4657347"/>
            <a:ext cx="2190750" cy="1647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852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 animBg="1"/>
      <p:bldP spid="31" grpId="0" animBg="1"/>
      <p:bldP spid="32" grpId="0" animBg="1"/>
      <p:bldP spid="33" grpId="0" animBg="1"/>
      <p:bldP spid="34" grpId="0" animBg="1"/>
      <p:bldP spid="43" grpId="0" animBg="1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Recursion and recursive functions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81000" y="1066801"/>
            <a:ext cx="8382000" cy="612709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b="1" dirty="0">
                <a:solidFill>
                  <a:srgbClr val="FF0000"/>
                </a:solidFill>
                <a:latin typeface="Calibri"/>
              </a:rPr>
              <a:t>A function that calls itself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, is said to be a 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recursive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 function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(and more generally, an algorithm that is defined in terms of itself is said to use recursion or be recursive)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400" i="1" dirty="0">
              <a:solidFill>
                <a:prstClr val="black"/>
              </a:solidFill>
              <a:latin typeface="Calibri"/>
            </a:endParaRPr>
          </a:p>
          <a:p>
            <a:pPr marL="288925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en-US" sz="2400" i="1" dirty="0">
                <a:solidFill>
                  <a:prstClr val="black"/>
                </a:solidFill>
                <a:latin typeface="Calibri"/>
              </a:rPr>
              <a:t>(A call to the function “recurs” within the function; hence the term “recursion”)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8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In may real-life problems, recursion provides an intuitive and natural way of thinking about a solution and can often lead to very elegant algorithms. 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6627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mmm…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81000" y="1066801"/>
            <a:ext cx="8382000" cy="612709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If a recursive function calls itself in order to solve the problem, isn’t it circular?</a:t>
            </a:r>
            <a:br>
              <a:rPr lang="en-US" sz="2800" dirty="0">
                <a:solidFill>
                  <a:prstClr val="black"/>
                </a:solidFill>
                <a:latin typeface="Calibri"/>
              </a:rPr>
            </a:br>
            <a:r>
              <a:rPr lang="en-US" sz="2400" b="1" i="1" dirty="0">
                <a:solidFill>
                  <a:prstClr val="black"/>
                </a:solidFill>
                <a:latin typeface="Calibri"/>
              </a:rPr>
              <a:t>(in other words, why doesn’t this result in an infinite loop?)</a:t>
            </a:r>
          </a:p>
          <a:p>
            <a:pPr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4104" y="2862227"/>
            <a:ext cx="8382000" cy="612709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Factorial, for example, is not circular because we eventually get to 0!, whose definition </a:t>
            </a:r>
            <a:r>
              <a:rPr lang="en-US" sz="2800" b="1" dirty="0">
                <a:solidFill>
                  <a:prstClr val="black"/>
                </a:solidFill>
                <a:latin typeface="Calibri"/>
              </a:rPr>
              <a:t>does not rely </a:t>
            </a:r>
            <a:r>
              <a:rPr lang="en-US" sz="2800" dirty="0">
                <a:solidFill>
                  <a:prstClr val="black"/>
                </a:solidFill>
                <a:latin typeface="Calibri"/>
              </a:rPr>
              <a:t>on the definition of another factorial and is simply 1. 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800" dirty="0">
              <a:solidFill>
                <a:prstClr val="black"/>
              </a:solidFill>
              <a:latin typeface="Calibri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This is called a </a:t>
            </a:r>
            <a:r>
              <a:rPr lang="en-US" sz="2400" b="1" u="sng" dirty="0">
                <a:solidFill>
                  <a:prstClr val="black"/>
                </a:solidFill>
                <a:latin typeface="Calibri"/>
              </a:rPr>
              <a:t>base case</a:t>
            </a:r>
            <a:r>
              <a:rPr lang="en-US" sz="24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for the recursion.</a:t>
            </a: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800" dirty="0">
              <a:solidFill>
                <a:prstClr val="black"/>
              </a:solidFill>
              <a:latin typeface="Calibri"/>
            </a:endParaRPr>
          </a:p>
          <a:p>
            <a:pPr marL="800100" lvl="1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When the base case is encountered, we get a closed expression that can be directly computed.</a:t>
            </a:r>
          </a:p>
          <a:p>
            <a:pPr marL="342900" indent="-342900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endParaRPr lang="en-US" sz="28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5620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Defining a recursion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381000" y="1066801"/>
            <a:ext cx="8382000" cy="612709"/>
          </a:xfrm>
          <a:prstGeom prst="rect">
            <a:avLst/>
          </a:prstGeom>
          <a:noFill/>
          <a:ln w="127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libri"/>
              </a:rPr>
              <a:t>Every recursive algorithm must have two key features:</a:t>
            </a:r>
          </a:p>
          <a:p>
            <a:pPr marL="801688" lvl="1" indent="-344488" fontAlgn="auto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There are one or more </a:t>
            </a:r>
            <a:r>
              <a:rPr lang="en-US" sz="2400" b="1" i="1" dirty="0">
                <a:solidFill>
                  <a:prstClr val="black"/>
                </a:solidFill>
                <a:latin typeface="Calibri"/>
              </a:rPr>
              <a:t>base cases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for which no recursion</a:t>
            </a:r>
            <a:br>
              <a:rPr lang="en-US" sz="2400" dirty="0">
                <a:solidFill>
                  <a:prstClr val="black"/>
                </a:solidFill>
                <a:latin typeface="Calibri"/>
              </a:rPr>
            </a:br>
            <a:r>
              <a:rPr lang="en-US" sz="2400" dirty="0">
                <a:solidFill>
                  <a:prstClr val="black"/>
                </a:solidFill>
                <a:latin typeface="Calibri"/>
              </a:rPr>
              <a:t>is applied.</a:t>
            </a:r>
          </a:p>
          <a:p>
            <a:pPr marL="801688" lvl="1" indent="-344488" fontAlgn="auto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buSzPct val="100000"/>
              <a:buFont typeface="+mj-lt"/>
              <a:buAutoNum type="arabicPeriod"/>
            </a:pPr>
            <a:r>
              <a:rPr lang="en-US" sz="2400" dirty="0">
                <a:solidFill>
                  <a:prstClr val="black"/>
                </a:solidFill>
                <a:latin typeface="Calibri"/>
              </a:rPr>
              <a:t>All recursion chains eventually end up at one of the base cases.</a:t>
            </a:r>
          </a:p>
          <a:p>
            <a:pPr fontAlgn="auto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buSzPct val="100000"/>
            </a:pPr>
            <a:endParaRPr lang="en-US" sz="2400" i="1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1800"/>
              </a:spcAft>
              <a:buClr>
                <a:srgbClr val="0070C0"/>
              </a:buClr>
              <a:buSzPct val="100000"/>
            </a:pPr>
            <a:r>
              <a:rPr lang="en-US" sz="2400" i="1" dirty="0">
                <a:solidFill>
                  <a:prstClr val="black"/>
                </a:solidFill>
                <a:latin typeface="Calibri"/>
              </a:rPr>
              <a:t>The simplest way for these two conditions</a:t>
            </a:r>
            <a:br>
              <a:rPr lang="en-US" sz="2400" i="1" dirty="0">
                <a:solidFill>
                  <a:prstClr val="black"/>
                </a:solidFill>
                <a:latin typeface="Calibri"/>
              </a:rPr>
            </a:br>
            <a:r>
              <a:rPr lang="en-US" sz="2400" i="1" dirty="0">
                <a:solidFill>
                  <a:prstClr val="black"/>
                </a:solidFill>
                <a:latin typeface="Calibri"/>
              </a:rPr>
              <a:t>to occur is for each recursion to act on a </a:t>
            </a:r>
            <a:br>
              <a:rPr lang="en-US" sz="2400" i="1" dirty="0">
                <a:solidFill>
                  <a:prstClr val="black"/>
                </a:solidFill>
                <a:latin typeface="Calibri"/>
              </a:rPr>
            </a:br>
            <a:r>
              <a:rPr lang="en-US" sz="2400" b="1" i="1" dirty="0">
                <a:solidFill>
                  <a:prstClr val="black"/>
                </a:solidFill>
                <a:latin typeface="Calibri"/>
              </a:rPr>
              <a:t>smaller</a:t>
            </a:r>
            <a:r>
              <a:rPr lang="en-US" sz="2400" i="1" dirty="0">
                <a:solidFill>
                  <a:prstClr val="black"/>
                </a:solidFill>
                <a:latin typeface="Calibri"/>
              </a:rPr>
              <a:t> version of the original problem. </a:t>
            </a:r>
            <a:br>
              <a:rPr lang="en-US" sz="2400" i="1" dirty="0">
                <a:solidFill>
                  <a:prstClr val="black"/>
                </a:solidFill>
                <a:latin typeface="Calibri"/>
              </a:rPr>
            </a:br>
            <a:r>
              <a:rPr lang="en-US" sz="2400" i="1" dirty="0">
                <a:solidFill>
                  <a:prstClr val="black"/>
                </a:solidFill>
                <a:latin typeface="Calibri"/>
              </a:rPr>
              <a:t>A very small version of the original problem </a:t>
            </a:r>
            <a:br>
              <a:rPr lang="en-US" sz="2400" i="1" dirty="0">
                <a:solidFill>
                  <a:prstClr val="black"/>
                </a:solidFill>
                <a:latin typeface="Calibri"/>
              </a:rPr>
            </a:br>
            <a:r>
              <a:rPr lang="en-US" sz="2400" i="1" dirty="0">
                <a:solidFill>
                  <a:prstClr val="black"/>
                </a:solidFill>
                <a:latin typeface="Calibri"/>
              </a:rPr>
              <a:t>that can be solved without recursion then </a:t>
            </a:r>
            <a:br>
              <a:rPr lang="en-US" sz="2400" i="1" dirty="0">
                <a:solidFill>
                  <a:prstClr val="black"/>
                </a:solidFill>
                <a:latin typeface="Calibri"/>
              </a:rPr>
            </a:br>
            <a:r>
              <a:rPr lang="en-US" sz="2400" i="1" dirty="0">
                <a:solidFill>
                  <a:prstClr val="black"/>
                </a:solidFill>
                <a:latin typeface="Calibri"/>
              </a:rPr>
              <a:t>becomes the base case.</a:t>
            </a:r>
          </a:p>
        </p:txBody>
      </p:sp>
      <p:pic>
        <p:nvPicPr>
          <p:cNvPr id="109570" name="Picture 2" descr="http://www.dirfile.com/graphics/largeimages/neo_matrix_3d_screensaver-98099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814" y="4392567"/>
            <a:ext cx="3185644" cy="2389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0650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306" name="Picture 2" descr="http://kafee.files.wordpress.com/2009/10/drawing_hand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098" y="2180090"/>
            <a:ext cx="5347803" cy="456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270534"/>
            <a:ext cx="9144000" cy="20075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</a:pPr>
            <a:r>
              <a:rPr lang="en-US" dirty="0"/>
              <a:t>This is fun!</a:t>
            </a:r>
            <a:br>
              <a:rPr lang="en-US" dirty="0"/>
            </a:br>
            <a:r>
              <a:rPr lang="en-US" dirty="0"/>
              <a:t>Let’s try to solve (or at </a:t>
            </a:r>
            <a:r>
              <a:rPr lang="en-US"/>
              <a:t>least think of) </a:t>
            </a:r>
            <a:br>
              <a:rPr lang="en-US" dirty="0"/>
            </a:br>
            <a:r>
              <a:rPr lang="en-US" dirty="0"/>
              <a:t>other problems using recursion</a:t>
            </a:r>
          </a:p>
        </p:txBody>
      </p:sp>
    </p:spTree>
    <p:extLst>
      <p:ext uri="{BB962C8B-B14F-4D97-AF65-F5344CB8AC3E}">
        <p14:creationId xmlns:p14="http://schemas.microsoft.com/office/powerpoint/2010/main" val="164086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</a:rPr>
              <a:t>String reversal</a:t>
            </a:r>
          </a:p>
        </p:txBody>
      </p:sp>
      <p:sp>
        <p:nvSpPr>
          <p:cNvPr id="5" name="Rectangle 4"/>
          <p:cNvSpPr/>
          <p:nvPr/>
        </p:nvSpPr>
        <p:spPr>
          <a:xfrm>
            <a:off x="1816889" y="4926671"/>
            <a:ext cx="5714990" cy="830997"/>
          </a:xfrm>
          <a:prstGeom prst="rect">
            <a:avLst/>
          </a:prstGeom>
          <a:solidFill>
            <a:schemeClr val="bg1"/>
          </a:solidFill>
          <a:ln w="12700">
            <a:solidFill>
              <a:srgbClr val="000000"/>
            </a:solidFill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333399">
                    <a:lumMod val="60000"/>
                    <a:lumOff val="40000"/>
                  </a:srgbClr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# This function reverses a string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 err="1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 reverse(s):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kern="0" dirty="0">
                <a:solidFill>
                  <a:srgbClr val="333399">
                    <a:lumMod val="60000"/>
                    <a:lumOff val="40000"/>
                  </a:srgbClr>
                </a:solidFill>
                <a:latin typeface="Courier New" pitchFamily="49" charset="0"/>
                <a:cs typeface="Courier New" pitchFamily="49" charset="0"/>
              </a:rPr>
              <a:t>    return reverse(s[1:]) + s[0]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80999" y="1066801"/>
            <a:ext cx="8333793" cy="3402559"/>
            <a:chOff x="380999" y="1066801"/>
            <a:chExt cx="8333793" cy="3402559"/>
          </a:xfrm>
        </p:grpSpPr>
        <p:sp>
          <p:nvSpPr>
            <p:cNvPr id="11" name="Content Placeholder 2"/>
            <p:cNvSpPr txBox="1">
              <a:spLocks/>
            </p:cNvSpPr>
            <p:nvPr/>
          </p:nvSpPr>
          <p:spPr>
            <a:xfrm>
              <a:off x="380999" y="1066801"/>
              <a:ext cx="8333793" cy="612709"/>
            </a:xfrm>
            <a:prstGeom prst="rect">
              <a:avLst/>
            </a:prstGeom>
            <a:noFill/>
            <a:ln w="12700">
              <a:noFill/>
            </a:ln>
          </p:spPr>
          <p:txBody>
            <a:bodyPr vert="horz" lIns="91440" tIns="45720" rIns="91440" bIns="45720" rtlCol="0">
              <a:noAutofit/>
            </a:bodyPr>
            <a:lstStyle/>
            <a:p>
              <a:pPr marL="342900" indent="-342900" fontAlgn="auto">
                <a:spcBef>
                  <a:spcPts val="0"/>
                </a:spcBef>
                <a:spcAft>
                  <a:spcPts val="600"/>
                </a:spcAft>
                <a:buClr>
                  <a:srgbClr val="0070C0"/>
                </a:buClr>
                <a:buSzPct val="100000"/>
                <a:buFont typeface="Wingdings" pitchFamily="2" charset="2"/>
                <a:buChar char="§"/>
              </a:pPr>
              <a:r>
                <a:rPr lang="en-US" sz="2800" dirty="0">
                  <a:solidFill>
                    <a:prstClr val="black"/>
                  </a:solidFill>
                  <a:latin typeface="Calibri"/>
                </a:rPr>
                <a:t>Divide the string into </a:t>
              </a:r>
              <a:r>
                <a:rPr lang="en-US" sz="2800" i="1" u="sng" dirty="0">
                  <a:solidFill>
                    <a:prstClr val="black"/>
                  </a:solidFill>
                  <a:latin typeface="Calibri"/>
                </a:rPr>
                <a:t>first</a:t>
              </a:r>
              <a:r>
                <a:rPr lang="en-US" sz="2800" i="1" dirty="0">
                  <a:solidFill>
                    <a:prstClr val="black"/>
                  </a:solidFill>
                  <a:latin typeface="Calibri"/>
                </a:rPr>
                <a:t> character </a:t>
              </a:r>
              <a:r>
                <a:rPr lang="en-US" sz="2800" dirty="0">
                  <a:solidFill>
                    <a:prstClr val="black"/>
                  </a:solidFill>
                  <a:latin typeface="Calibri"/>
                </a:rPr>
                <a:t>and </a:t>
              </a:r>
              <a:r>
                <a:rPr lang="en-US" sz="2800" i="1" u="sng" dirty="0">
                  <a:solidFill>
                    <a:prstClr val="black"/>
                  </a:solidFill>
                  <a:latin typeface="Calibri"/>
                </a:rPr>
                <a:t>all the rest</a:t>
              </a:r>
              <a:endParaRPr lang="en-US" sz="2800" u="sng" dirty="0">
                <a:solidFill>
                  <a:prstClr val="black"/>
                </a:solidFill>
                <a:latin typeface="Calibri"/>
              </a:endParaRPr>
            </a:p>
            <a:p>
              <a:pPr marL="342900" indent="-342900" fontAlgn="auto">
                <a:spcBef>
                  <a:spcPts val="0"/>
                </a:spcBef>
                <a:spcAft>
                  <a:spcPts val="600"/>
                </a:spcAft>
                <a:buClr>
                  <a:srgbClr val="0070C0"/>
                </a:buClr>
                <a:buSzPct val="100000"/>
                <a:buFont typeface="Wingdings" pitchFamily="2" charset="2"/>
                <a:buChar char="§"/>
              </a:pPr>
              <a:r>
                <a:rPr lang="en-US" sz="2800" dirty="0">
                  <a:solidFill>
                    <a:prstClr val="black"/>
                  </a:solidFill>
                  <a:latin typeface="Calibri"/>
                </a:rPr>
                <a:t>Reverse the “rest” and append the first character to the end of it</a:t>
              </a:r>
            </a:p>
            <a:p>
              <a:pPr marL="342900" indent="-342900" fontAlgn="auto">
                <a:spcBef>
                  <a:spcPts val="0"/>
                </a:spcBef>
                <a:spcAft>
                  <a:spcPts val="600"/>
                </a:spcAft>
                <a:buClr>
                  <a:srgbClr val="0070C0"/>
                </a:buClr>
                <a:buSzPct val="100000"/>
                <a:buFont typeface="Wingdings" pitchFamily="2" charset="2"/>
                <a:buChar char="§"/>
              </a:pPr>
              <a:endParaRPr lang="en-US" sz="2800" dirty="0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43" name="Group 42"/>
            <p:cNvGrpSpPr/>
            <p:nvPr/>
          </p:nvGrpSpPr>
          <p:grpSpPr>
            <a:xfrm>
              <a:off x="2606369" y="2450675"/>
              <a:ext cx="3620329" cy="2018685"/>
              <a:chOff x="2606369" y="4432036"/>
              <a:chExt cx="3620329" cy="2018685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2761870" y="4432036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h</a:t>
                </a: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063566" y="4432036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e</a:t>
                </a: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3365262" y="4432036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l</a:t>
                </a: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666958" y="4432036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l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968654" y="4432036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o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270350" y="4432036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4572046" y="4432036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w</a:t>
                </a: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873742" y="4432036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o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5175438" y="4432036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r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5477134" y="4432036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l</a:t>
                </a: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5778830" y="4432036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d</a:t>
                </a:r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5928119" y="6170705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h</a:t>
                </a: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618788" y="6164522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d</a:t>
                </a: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920484" y="6164522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l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222180" y="6164522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r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523876" y="6164522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o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3825572" y="6164522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w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4127268" y="6164522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4428964" y="6164522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o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4730660" y="6164522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l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5032356" y="6164522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l</a:t>
                </a: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5334052" y="6164522"/>
                <a:ext cx="298579" cy="279919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e</a:t>
                </a:r>
              </a:p>
            </p:txBody>
          </p:sp>
          <p:sp>
            <p:nvSpPr>
              <p:cNvPr id="3" name="Left Brace 2"/>
              <p:cNvSpPr/>
              <p:nvPr/>
            </p:nvSpPr>
            <p:spPr>
              <a:xfrm rot="16200000">
                <a:off x="4451514" y="3367544"/>
                <a:ext cx="234833" cy="3016959"/>
              </a:xfrm>
              <a:prstGeom prst="leftBrace">
                <a:avLst>
                  <a:gd name="adj1" fmla="val 28921"/>
                  <a:gd name="adj2" fmla="val 50000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Left Brace 28"/>
              <p:cNvSpPr/>
              <p:nvPr/>
            </p:nvSpPr>
            <p:spPr>
              <a:xfrm rot="5400000" flipV="1">
                <a:off x="3997432" y="4499682"/>
                <a:ext cx="234833" cy="3016959"/>
              </a:xfrm>
              <a:prstGeom prst="leftBrace">
                <a:avLst>
                  <a:gd name="adj1" fmla="val 28921"/>
                  <a:gd name="adj2" fmla="val 50000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" name="Curved Connector 30"/>
              <p:cNvCxnSpPr>
                <a:stCxn id="32" idx="1"/>
                <a:endCxn id="34" idx="1"/>
              </p:cNvCxnSpPr>
              <p:nvPr/>
            </p:nvCxnSpPr>
            <p:spPr>
              <a:xfrm rot="16200000" flipH="1">
                <a:off x="4026191" y="3865993"/>
                <a:ext cx="908197" cy="3163087"/>
              </a:xfrm>
              <a:prstGeom prst="curvedConnector3">
                <a:avLst>
                  <a:gd name="adj1" fmla="val 39726"/>
                </a:avLst>
              </a:prstGeom>
              <a:ln w="25400"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Left Brace 31"/>
              <p:cNvSpPr/>
              <p:nvPr/>
            </p:nvSpPr>
            <p:spPr>
              <a:xfrm rot="16200000">
                <a:off x="2781329" y="4748478"/>
                <a:ext cx="234833" cy="255089"/>
              </a:xfrm>
              <a:prstGeom prst="leftBrace">
                <a:avLst>
                  <a:gd name="adj1" fmla="val 28921"/>
                  <a:gd name="adj2" fmla="val 50000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Left Brace 33"/>
              <p:cNvSpPr/>
              <p:nvPr/>
            </p:nvSpPr>
            <p:spPr>
              <a:xfrm rot="5400000" flipV="1">
                <a:off x="5944416" y="5891508"/>
                <a:ext cx="234833" cy="255089"/>
              </a:xfrm>
              <a:prstGeom prst="leftBrace">
                <a:avLst>
                  <a:gd name="adj1" fmla="val 28921"/>
                  <a:gd name="adj2" fmla="val 50000"/>
                </a:avLst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Curved Connector 35"/>
              <p:cNvCxnSpPr>
                <a:stCxn id="3" idx="1"/>
                <a:endCxn id="29" idx="1"/>
              </p:cNvCxnSpPr>
              <p:nvPr/>
            </p:nvCxnSpPr>
            <p:spPr>
              <a:xfrm rot="5400000">
                <a:off x="3893238" y="5215051"/>
                <a:ext cx="897305" cy="454082"/>
              </a:xfrm>
              <a:prstGeom prst="curvedConnector5">
                <a:avLst>
                  <a:gd name="adj1" fmla="val 25476"/>
                  <a:gd name="adj2" fmla="val 54110"/>
                  <a:gd name="adj3" fmla="val 74524"/>
                </a:avLst>
              </a:prstGeom>
              <a:ln w="38100">
                <a:solidFill>
                  <a:srgbClr val="FF00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Rectangle 38"/>
              <p:cNvSpPr/>
              <p:nvPr/>
            </p:nvSpPr>
            <p:spPr>
              <a:xfrm>
                <a:off x="5635741" y="6170802"/>
                <a:ext cx="298579" cy="27991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chemeClr val="tx1"/>
                    </a:solidFill>
                    <a:latin typeface="Courier New" pitchFamily="49" charset="0"/>
                    <a:cs typeface="Courier New" pitchFamily="49" charset="0"/>
                  </a:rPr>
                  <a:t>+</a:t>
                </a: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3747813" y="5400110"/>
                <a:ext cx="9409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1" i="1" dirty="0">
                    <a:solidFill>
                      <a:prstClr val="black"/>
                    </a:solidFill>
                    <a:latin typeface="Calibri"/>
                  </a:rPr>
                  <a:t>reverse</a:t>
                </a:r>
                <a:r>
                  <a:rPr lang="en-US" i="1" dirty="0">
                    <a:solidFill>
                      <a:prstClr val="black"/>
                    </a:solidFill>
                    <a:latin typeface="Calibri"/>
                  </a:rPr>
                  <a:t> </a:t>
                </a:r>
                <a:endParaRPr lang="en-US" dirty="0"/>
              </a:p>
            </p:txBody>
          </p:sp>
        </p:grpSp>
      </p:grpSp>
      <p:sp>
        <p:nvSpPr>
          <p:cNvPr id="6" name="Rectangle 5"/>
          <p:cNvSpPr/>
          <p:nvPr/>
        </p:nvSpPr>
        <p:spPr>
          <a:xfrm>
            <a:off x="1007732" y="5884953"/>
            <a:ext cx="71285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4488" fontAlgn="auto">
              <a:spcBef>
                <a:spcPts val="0"/>
              </a:spcBef>
              <a:spcAft>
                <a:spcPts val="600"/>
              </a:spcAft>
              <a:buClr>
                <a:srgbClr val="0070C0"/>
              </a:buClr>
              <a:buSzPct val="100000"/>
            </a:pPr>
            <a:r>
              <a:rPr lang="en-US" i="1" dirty="0">
                <a:solidFill>
                  <a:prstClr val="black"/>
                </a:solidFill>
                <a:latin typeface="Calibri"/>
              </a:rPr>
              <a:t>s[1:] returns all but the first character of the string. We </a:t>
            </a:r>
            <a:r>
              <a:rPr lang="en-US" b="1" i="1" dirty="0">
                <a:solidFill>
                  <a:prstClr val="black"/>
                </a:solidFill>
                <a:latin typeface="Calibri"/>
              </a:rPr>
              <a:t>reverse</a:t>
            </a:r>
            <a:r>
              <a:rPr lang="en-US" i="1" dirty="0">
                <a:solidFill>
                  <a:prstClr val="black"/>
                </a:solidFill>
                <a:latin typeface="Calibri"/>
              </a:rPr>
              <a:t> this part (s[1:]) and then concatenate the first character (s[0]) to the </a:t>
            </a:r>
            <a:r>
              <a:rPr lang="en-US" b="1" i="1" dirty="0">
                <a:solidFill>
                  <a:prstClr val="black"/>
                </a:solidFill>
                <a:latin typeface="Calibri"/>
              </a:rPr>
              <a:t>end</a:t>
            </a:r>
            <a:r>
              <a:rPr lang="en-US" i="1" dirty="0">
                <a:solidFill>
                  <a:prstClr val="black"/>
                </a:solidFill>
                <a:latin typeface="Calibri"/>
              </a:rPr>
              <a:t>.</a:t>
            </a:r>
          </a:p>
        </p:txBody>
      </p:sp>
      <p:sp>
        <p:nvSpPr>
          <p:cNvPr id="38" name="Line Callout 1 (Accent Bar) 37"/>
          <p:cNvSpPr/>
          <p:nvPr/>
        </p:nvSpPr>
        <p:spPr>
          <a:xfrm>
            <a:off x="7119257" y="4343909"/>
            <a:ext cx="1875453" cy="517869"/>
          </a:xfrm>
          <a:prstGeom prst="accentCallout1">
            <a:avLst>
              <a:gd name="adj1" fmla="val 40773"/>
              <a:gd name="adj2" fmla="val -5313"/>
              <a:gd name="adj3" fmla="val 226047"/>
              <a:gd name="adj4" fmla="val -69031"/>
            </a:avLst>
          </a:prstGeom>
          <a:solidFill>
            <a:srgbClr val="4F81BD">
              <a:lumMod val="20000"/>
              <a:lumOff val="8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>
                <a:solidFill>
                  <a:sysClr val="windowText" lastClr="000000"/>
                </a:solidFill>
                <a:latin typeface="Calibri"/>
              </a:rPr>
              <a:t>See how simple and elegant it is! No loops!</a:t>
            </a:r>
          </a:p>
        </p:txBody>
      </p:sp>
    </p:spTree>
    <p:extLst>
      <p:ext uri="{BB962C8B-B14F-4D97-AF65-F5344CB8AC3E}">
        <p14:creationId xmlns:p14="http://schemas.microsoft.com/office/powerpoint/2010/main" val="277565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3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ALIBRI - ELH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 w="12700">
          <a:noFill/>
        </a:ln>
      </a:spPr>
      <a:bodyPr vert="horz" lIns="91440" tIns="45720" rIns="91440" bIns="45720" rtlCol="0">
        <a:noAutofit/>
      </a:bodyPr>
      <a:lstStyle>
        <a:defPPr marL="342900" indent="-342900" fontAlgn="auto">
          <a:spcBef>
            <a:spcPts val="0"/>
          </a:spcBef>
          <a:spcAft>
            <a:spcPts val="600"/>
          </a:spcAft>
          <a:buClr>
            <a:srgbClr val="0070C0"/>
          </a:buClr>
          <a:buSzPct val="100000"/>
          <a:buFont typeface="Wingdings" pitchFamily="2" charset="2"/>
          <a:buChar char="§"/>
          <a:defRPr sz="2800" dirty="0">
            <a:solidFill>
              <a:prstClr val="black"/>
            </a:solidFill>
            <a:latin typeface="Calibri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15227</TotalTime>
  <Words>2021</Words>
  <Application>Microsoft Macintosh PowerPoint</Application>
  <PresentationFormat>On-screen Show (4:3)</PresentationFormat>
  <Paragraphs>292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Calibri</vt:lpstr>
      <vt:lpstr>Cambria Math</vt:lpstr>
      <vt:lpstr>Courier New</vt:lpstr>
      <vt:lpstr>Wingdings</vt:lpstr>
      <vt:lpstr>Default Design</vt:lpstr>
      <vt:lpstr>Office Theme</vt:lpstr>
      <vt:lpstr>1_Office Theme</vt:lpstr>
      <vt:lpstr>Equation</vt:lpstr>
      <vt:lpstr>Recursion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UW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S Noble</dc:creator>
  <cp:lastModifiedBy>Brian Beliveau</cp:lastModifiedBy>
  <cp:revision>332</cp:revision>
  <dcterms:created xsi:type="dcterms:W3CDTF">2008-01-08T19:18:25Z</dcterms:created>
  <dcterms:modified xsi:type="dcterms:W3CDTF">2020-02-24T22:43:51Z</dcterms:modified>
</cp:coreProperties>
</file>