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handoutMasterIdLst>
    <p:handoutMasterId r:id="rId36"/>
  </p:handoutMasterIdLst>
  <p:sldIdLst>
    <p:sldId id="257" r:id="rId4"/>
    <p:sldId id="444" r:id="rId5"/>
    <p:sldId id="445" r:id="rId6"/>
    <p:sldId id="446" r:id="rId7"/>
    <p:sldId id="447" r:id="rId8"/>
    <p:sldId id="448" r:id="rId9"/>
    <p:sldId id="417" r:id="rId10"/>
    <p:sldId id="418" r:id="rId11"/>
    <p:sldId id="419" r:id="rId12"/>
    <p:sldId id="420" r:id="rId13"/>
    <p:sldId id="430" r:id="rId14"/>
    <p:sldId id="431" r:id="rId15"/>
    <p:sldId id="432" r:id="rId16"/>
    <p:sldId id="433" r:id="rId17"/>
    <p:sldId id="454" r:id="rId18"/>
    <p:sldId id="461" r:id="rId19"/>
    <p:sldId id="455" r:id="rId20"/>
    <p:sldId id="456" r:id="rId21"/>
    <p:sldId id="338" r:id="rId22"/>
    <p:sldId id="339" r:id="rId23"/>
    <p:sldId id="381" r:id="rId24"/>
    <p:sldId id="462" r:id="rId25"/>
    <p:sldId id="463" r:id="rId26"/>
    <p:sldId id="464" r:id="rId27"/>
    <p:sldId id="386" r:id="rId28"/>
    <p:sldId id="387" r:id="rId29"/>
    <p:sldId id="389" r:id="rId30"/>
    <p:sldId id="390" r:id="rId31"/>
    <p:sldId id="391" r:id="rId32"/>
    <p:sldId id="393" r:id="rId33"/>
    <p:sldId id="370" r:id="rId3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00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E85494-8BC1-4B17-BC51-E2B17CAEA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0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A0D558-D351-4D83-94B2-1D2521AF4F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99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0D558-D351-4D83-94B2-1D2521AF4FC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4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C62A5-4FA4-442D-BB5E-7B3E544FD5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015E7-051B-46DE-8779-5C2EF7A77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35149-118F-4663-9665-73129F221E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1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40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75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6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6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65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3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0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9B122-A396-4E06-BB30-38311339E6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85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6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67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18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26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18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75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81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30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3599C-13AE-435C-BDF9-40EA4C8D9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77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61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03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2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2D8C7-29C9-407F-BFA7-9BA4355A9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79E1-07C7-45C7-A602-A8694C5EE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CC5B3-4489-47AE-B462-D8125315F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581FD-2FB3-41AA-837B-07150FB01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6EE62-F0FC-469C-B3CF-7623F46AB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136F6-3BE8-4215-9DA3-81B06DBDB1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9467D2-C0F1-495B-992D-DFC2A46747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2/18/20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4C46C4-6244-410F-ADEC-3A86893A44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2/18/20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3114E9-4222-4A72-8713-D3519DB6E1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53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305800" cy="1470025"/>
          </a:xfrm>
        </p:spPr>
        <p:txBody>
          <a:bodyPr/>
          <a:lstStyle/>
          <a:p>
            <a:r>
              <a:rPr lang="en-US" sz="6000" b="1" dirty="0">
                <a:latin typeface="Calibri" pitchFamily="34" charset="0"/>
                <a:cs typeface="Calibri" pitchFamily="34" charset="0"/>
              </a:rPr>
              <a:t>More on Functions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657600"/>
            <a:ext cx="7467600" cy="1752600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Genome 559: Introduction to Statistical and Computational Genomics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Elhanan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Borenstein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Returning more than one value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066802"/>
            <a:ext cx="8382000" cy="659362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We can use a list as a return value: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40841" y="1788517"/>
            <a:ext cx="4462318" cy="255454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# This function calculates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the sum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#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AND the product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of all the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# elements in a list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def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CalcSumAndProd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a_list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sum = 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prod = 1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for item in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a_list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    sum += item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    prod *= item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return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[sum, prod]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0841" y="4577299"/>
            <a:ext cx="4462318" cy="83099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&gt;&gt;&gt;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my_list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= [1, 3, 2, 9]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&gt;&gt;&gt; print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CalcSumAndProd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my_list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[15, 54]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47049" y="5137382"/>
            <a:ext cx="6621224" cy="1277639"/>
            <a:chOff x="2347049" y="5137382"/>
            <a:chExt cx="6621224" cy="1277639"/>
          </a:xfrm>
        </p:grpSpPr>
        <p:sp>
          <p:nvSpPr>
            <p:cNvPr id="6" name="Rectangle 5"/>
            <p:cNvSpPr/>
            <p:nvPr/>
          </p:nvSpPr>
          <p:spPr>
            <a:xfrm>
              <a:off x="2353276" y="5588151"/>
              <a:ext cx="4462318" cy="3385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srgbClr val="333399">
                      <a:lumMod val="60000"/>
                      <a:lumOff val="40000"/>
                    </a:srgbClr>
                  </a:solidFill>
                  <a:latin typeface="Courier New" pitchFamily="49" charset="0"/>
                  <a:cs typeface="Courier New" pitchFamily="49" charset="0"/>
                </a:rPr>
                <a:t>&gt;&gt;&gt; res = </a:t>
              </a:r>
              <a:r>
                <a:rPr lang="en-US" sz="1600" b="1" kern="0" dirty="0" err="1">
                  <a:solidFill>
                    <a:srgbClr val="333399">
                      <a:lumMod val="60000"/>
                      <a:lumOff val="40000"/>
                    </a:srgbClr>
                  </a:solidFill>
                  <a:latin typeface="Courier New" pitchFamily="49" charset="0"/>
                  <a:cs typeface="Courier New" pitchFamily="49" charset="0"/>
                </a:rPr>
                <a:t>CalcSumAndProd</a:t>
              </a:r>
              <a:r>
                <a:rPr lang="en-US" sz="1600" b="1" kern="0" dirty="0">
                  <a:solidFill>
                    <a:srgbClr val="333399">
                      <a:lumMod val="60000"/>
                      <a:lumOff val="40000"/>
                    </a:srgbClr>
                  </a:solidFill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sz="1600" b="1" kern="0" dirty="0" err="1">
                  <a:solidFill>
                    <a:srgbClr val="333399">
                      <a:lumMod val="60000"/>
                      <a:lumOff val="40000"/>
                    </a:srgbClr>
                  </a:solidFill>
                  <a:latin typeface="Courier New" pitchFamily="49" charset="0"/>
                  <a:cs typeface="Courier New" pitchFamily="49" charset="0"/>
                </a:rPr>
                <a:t>my_list</a:t>
              </a:r>
              <a:r>
                <a:rPr lang="en-US" sz="1600" b="1" kern="0" dirty="0">
                  <a:solidFill>
                    <a:srgbClr val="333399">
                      <a:lumMod val="60000"/>
                      <a:lumOff val="40000"/>
                    </a:srgbClr>
                  </a:solidFill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47049" y="6076467"/>
              <a:ext cx="4462318" cy="3385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srgbClr val="333399">
                      <a:lumMod val="60000"/>
                      <a:lumOff val="40000"/>
                    </a:srgbClr>
                  </a:solidFill>
                  <a:latin typeface="Courier New" pitchFamily="49" charset="0"/>
                  <a:cs typeface="Courier New" pitchFamily="49" charset="0"/>
                </a:rPr>
                <a:t>&gt;&gt;&gt; [</a:t>
              </a:r>
              <a:r>
                <a:rPr lang="en-US" sz="1600" b="1" kern="0" dirty="0" err="1">
                  <a:solidFill>
                    <a:srgbClr val="333399">
                      <a:lumMod val="60000"/>
                      <a:lumOff val="40000"/>
                    </a:srgbClr>
                  </a:solidFill>
                  <a:latin typeface="Courier New" pitchFamily="49" charset="0"/>
                  <a:cs typeface="Courier New" pitchFamily="49" charset="0"/>
                </a:rPr>
                <a:t>s,p</a:t>
              </a:r>
              <a:r>
                <a:rPr lang="en-US" sz="1600" b="1" kern="0" dirty="0">
                  <a:solidFill>
                    <a:srgbClr val="333399">
                      <a:lumMod val="60000"/>
                      <a:lumOff val="40000"/>
                    </a:srgbClr>
                  </a:solidFill>
                  <a:latin typeface="Courier New" pitchFamily="49" charset="0"/>
                  <a:cs typeface="Courier New" pitchFamily="49" charset="0"/>
                </a:rPr>
                <a:t>] = </a:t>
              </a:r>
              <a:r>
                <a:rPr lang="en-US" sz="1600" b="1" kern="0" dirty="0" err="1">
                  <a:solidFill>
                    <a:srgbClr val="333399">
                      <a:lumMod val="60000"/>
                      <a:lumOff val="40000"/>
                    </a:srgbClr>
                  </a:solidFill>
                  <a:latin typeface="Courier New" pitchFamily="49" charset="0"/>
                  <a:cs typeface="Courier New" pitchFamily="49" charset="0"/>
                </a:rPr>
                <a:t>CalcSumAndProd</a:t>
              </a:r>
              <a:r>
                <a:rPr lang="en-US" sz="1600" b="1" kern="0" dirty="0">
                  <a:solidFill>
                    <a:srgbClr val="333399">
                      <a:lumMod val="60000"/>
                      <a:lumOff val="40000"/>
                    </a:srgbClr>
                  </a:solidFill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sz="1600" b="1" kern="0" dirty="0" err="1">
                  <a:solidFill>
                    <a:srgbClr val="333399">
                      <a:lumMod val="60000"/>
                      <a:lumOff val="40000"/>
                    </a:srgbClr>
                  </a:solidFill>
                  <a:latin typeface="Courier New" pitchFamily="49" charset="0"/>
                  <a:cs typeface="Courier New" pitchFamily="49" charset="0"/>
                </a:rPr>
                <a:t>my_list</a:t>
              </a:r>
              <a:r>
                <a:rPr lang="en-US" sz="1600" b="1" kern="0" dirty="0">
                  <a:solidFill>
                    <a:srgbClr val="333399">
                      <a:lumMod val="60000"/>
                      <a:lumOff val="40000"/>
                    </a:srgbClr>
                  </a:solidFill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8" name="Line Callout 1 (Accent Bar) 7"/>
            <p:cNvSpPr/>
            <p:nvPr/>
          </p:nvSpPr>
          <p:spPr>
            <a:xfrm>
              <a:off x="7505413" y="5137382"/>
              <a:ext cx="1462860" cy="541827"/>
            </a:xfrm>
            <a:prstGeom prst="accentCallout1">
              <a:avLst>
                <a:gd name="adj1" fmla="val 43080"/>
                <a:gd name="adj2" fmla="val -4047"/>
                <a:gd name="adj3" fmla="val 113883"/>
                <a:gd name="adj4" fmla="val -47128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List assignment</a:t>
              </a:r>
            </a:p>
          </p:txBody>
        </p:sp>
        <p:sp>
          <p:nvSpPr>
            <p:cNvPr id="9" name="Line Callout 1 (Accent Bar) 8"/>
            <p:cNvSpPr/>
            <p:nvPr/>
          </p:nvSpPr>
          <p:spPr>
            <a:xfrm>
              <a:off x="7499186" y="5840311"/>
              <a:ext cx="1462860" cy="541827"/>
            </a:xfrm>
            <a:prstGeom prst="accentCallout1">
              <a:avLst>
                <a:gd name="adj1" fmla="val 43080"/>
                <a:gd name="adj2" fmla="val -4047"/>
                <a:gd name="adj3" fmla="val 77720"/>
                <a:gd name="adj4" fmla="val -47128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multiple assignment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72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Required Arguments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066801"/>
            <a:ext cx="8382000" cy="866191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How about this?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23836" y="1614257"/>
            <a:ext cx="5714990" cy="83099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def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printMulti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(text, n):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for i in range(n):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    print 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3836" y="2617791"/>
            <a:ext cx="5714990" cy="1323439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printMulti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(“Bla”,4)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Bla</a:t>
            </a: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Bla</a:t>
            </a: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Bla</a:t>
            </a: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Bla</a:t>
            </a: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7054" y="5217952"/>
            <a:ext cx="5714990" cy="107721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Traceback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(most recent call last):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File "&lt;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&gt;", line 1, in &lt;module&gt;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TypeError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printMulti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() takes exactly 2 arguments (1 given)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4104" y="4065156"/>
            <a:ext cx="8382000" cy="928386"/>
            <a:chOff x="384104" y="3701247"/>
            <a:chExt cx="8382000" cy="928386"/>
          </a:xfrm>
        </p:grpSpPr>
        <p:sp>
          <p:nvSpPr>
            <p:cNvPr id="6" name="Rectangle 5"/>
            <p:cNvSpPr/>
            <p:nvPr/>
          </p:nvSpPr>
          <p:spPr>
            <a:xfrm>
              <a:off x="1724619" y="4291079"/>
              <a:ext cx="5714990" cy="3385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srgbClr val="333399">
                      <a:lumMod val="60000"/>
                      <a:lumOff val="40000"/>
                    </a:srgbClr>
                  </a:solidFill>
                  <a:latin typeface="Courier New" pitchFamily="49" charset="0"/>
                  <a:cs typeface="Courier New" pitchFamily="49" charset="0"/>
                </a:rPr>
                <a:t>&gt;&gt;&gt; </a:t>
              </a:r>
              <a:r>
                <a:rPr lang="en-US" sz="1600" b="1" kern="0" dirty="0" err="1">
                  <a:solidFill>
                    <a:srgbClr val="333399">
                      <a:lumMod val="60000"/>
                      <a:lumOff val="40000"/>
                    </a:srgbClr>
                  </a:solidFill>
                  <a:latin typeface="Courier New" pitchFamily="49" charset="0"/>
                  <a:cs typeface="Courier New" pitchFamily="49" charset="0"/>
                </a:rPr>
                <a:t>printMulti</a:t>
              </a:r>
              <a:r>
                <a:rPr lang="en-US" sz="1600" b="1" kern="0" dirty="0">
                  <a:solidFill>
                    <a:srgbClr val="333399">
                      <a:lumMod val="60000"/>
                      <a:lumOff val="40000"/>
                    </a:srgbClr>
                  </a:solidFill>
                  <a:latin typeface="Courier New" pitchFamily="49" charset="0"/>
                  <a:cs typeface="Courier New" pitchFamily="49" charset="0"/>
                </a:rPr>
                <a:t>("</a:t>
              </a:r>
              <a:r>
                <a:rPr lang="en-US" sz="1600" b="1" kern="0" dirty="0" err="1">
                  <a:solidFill>
                    <a:srgbClr val="333399">
                      <a:lumMod val="60000"/>
                      <a:lumOff val="40000"/>
                    </a:srgbClr>
                  </a:solidFill>
                  <a:latin typeface="Courier New" pitchFamily="49" charset="0"/>
                  <a:cs typeface="Courier New" pitchFamily="49" charset="0"/>
                </a:rPr>
                <a:t>Bla</a:t>
              </a:r>
              <a:r>
                <a:rPr lang="en-US" sz="1600" b="1" kern="0" dirty="0">
                  <a:solidFill>
                    <a:srgbClr val="333399">
                      <a:lumMod val="60000"/>
                      <a:lumOff val="40000"/>
                    </a:srgbClr>
                  </a:solidFill>
                  <a:latin typeface="Courier New" pitchFamily="49" charset="0"/>
                  <a:cs typeface="Courier New" pitchFamily="49" charset="0"/>
                </a:rPr>
                <a:t>")</a:t>
              </a: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384104" y="3701247"/>
              <a:ext cx="8382000" cy="53485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600"/>
                </a:spcAft>
                <a:buClr>
                  <a:srgbClr val="0070C0"/>
                </a:buClr>
                <a:buSzPct val="100000"/>
                <a:buFont typeface="Wingdings" pitchFamily="2" charset="2"/>
                <a:buChar char="§"/>
              </a:pPr>
              <a:r>
                <a:rPr lang="en-US" sz="2800" dirty="0">
                  <a:solidFill>
                    <a:prstClr val="black"/>
                  </a:solidFill>
                  <a:latin typeface="Calibri"/>
                </a:rPr>
                <a:t>What happens if I try to do this: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11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Default Arguments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066801"/>
            <a:ext cx="8382000" cy="866191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Python allows you to define defaults for various arguments: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23836" y="2034152"/>
            <a:ext cx="5714990" cy="83099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def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printMulti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(text, n=3):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for i in range(n):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    print 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3836" y="3093672"/>
            <a:ext cx="5714990" cy="1323439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printMulti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(“Bla”,4)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Bla</a:t>
            </a: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Bla</a:t>
            </a: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Bla</a:t>
            </a: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Bla</a:t>
            </a: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6940" y="4683006"/>
            <a:ext cx="5714990" cy="107721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printMulti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(“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Yada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”)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Yada</a:t>
            </a: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Yada</a:t>
            </a: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Yada</a:t>
            </a: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4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Default Arguments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066801"/>
            <a:ext cx="8382000" cy="866191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This is very useful if you have functions with numerous arguments/parameters, most of which will rarely be changed by the user: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You can now simply use: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Instead of: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9087" y="2575350"/>
            <a:ext cx="7305868" cy="107721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def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runBlast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fasta_file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costGap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=10,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E=10.0,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desc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=100,</a:t>
            </a:r>
            <a:b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max_align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=25, matrix=“BLOSUM62”,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sim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=0.7,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corr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=True):</a:t>
            </a:r>
            <a:b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runBlast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code here&gt;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191" y="4603281"/>
            <a:ext cx="7305868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&gt;&gt;&gt;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runBlast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(“my_fasta.txt”)</a:t>
            </a:r>
          </a:p>
        </p:txBody>
      </p:sp>
      <p:sp>
        <p:nvSpPr>
          <p:cNvPr id="8" name="Rectangle 7"/>
          <p:cNvSpPr/>
          <p:nvPr/>
        </p:nvSpPr>
        <p:spPr>
          <a:xfrm>
            <a:off x="849087" y="5679399"/>
            <a:ext cx="7305868" cy="83099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runBlast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(“my_fasta.txt”,10,10.0,100,25,“BLOSUM62”,0.7, True)</a:t>
            </a:r>
            <a:b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</a:b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425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Keyword Arguments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066801"/>
            <a:ext cx="8382000" cy="866191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You can still provide values for specific arguments using their label: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9087" y="2239434"/>
            <a:ext cx="7305868" cy="181588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def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runBlast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fasta_file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costGap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=10,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E=10.0,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desc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=100,</a:t>
            </a:r>
            <a:b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max_align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=25, matrix=“BLOSUM62”,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sim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=0.7,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corr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=True):</a:t>
            </a:r>
            <a:b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runBlast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code here&gt;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runBlast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(“my_fasta.txt”, </a:t>
            </a:r>
            <a:r>
              <a:rPr lang="en-US" sz="1600" b="1" kern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matrix=“PAM40”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6840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7847044" y="101261"/>
            <a:ext cx="1203645" cy="1203645"/>
          </a:xfrm>
          <a:prstGeom prst="star24">
            <a:avLst/>
          </a:prstGeom>
          <a:solidFill>
            <a:srgbClr val="FFCC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rgbClr val="C00000"/>
                </a:solidFill>
              </a:rPr>
              <a:t>TIP</a:t>
            </a:r>
            <a:br>
              <a:rPr lang="en-US" sz="1200" b="1" i="1" dirty="0">
                <a:solidFill>
                  <a:srgbClr val="C00000"/>
                </a:solidFill>
              </a:rPr>
            </a:br>
            <a:r>
              <a:rPr lang="en-US" sz="1200" b="1" i="1" dirty="0">
                <a:solidFill>
                  <a:srgbClr val="C00000"/>
                </a:solidFill>
              </a:rPr>
              <a:t>OF THE DAY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Code like a pro 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09059" y="558587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814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7847044" y="101261"/>
            <a:ext cx="1203645" cy="1203645"/>
          </a:xfrm>
          <a:prstGeom prst="star24">
            <a:avLst/>
          </a:prstGeom>
          <a:solidFill>
            <a:srgbClr val="FFCC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rgbClr val="C00000"/>
                </a:solidFill>
              </a:rPr>
              <a:t>TIP</a:t>
            </a:r>
            <a:br>
              <a:rPr lang="en-US" sz="1200" b="1" i="1" dirty="0">
                <a:solidFill>
                  <a:srgbClr val="C00000"/>
                </a:solidFill>
              </a:rPr>
            </a:br>
            <a:r>
              <a:rPr lang="en-US" sz="1200" b="1" i="1" dirty="0">
                <a:solidFill>
                  <a:srgbClr val="C00000"/>
                </a:solidFill>
              </a:rPr>
              <a:t>OF THE DAY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Code like a pro 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09059" y="558587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570521"/>
            <a:ext cx="9144000" cy="173238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</a:pPr>
            <a:r>
              <a:rPr lang="en-US" sz="12400" b="1" i="1" dirty="0">
                <a:solidFill>
                  <a:srgbClr val="C00000"/>
                </a:solidFill>
                <a:latin typeface="Calibri"/>
              </a:rPr>
              <a:t>Write comments!</a:t>
            </a:r>
          </a:p>
        </p:txBody>
      </p:sp>
    </p:spTree>
    <p:extLst>
      <p:ext uri="{BB962C8B-B14F-4D97-AF65-F5344CB8AC3E}">
        <p14:creationId xmlns:p14="http://schemas.microsoft.com/office/powerpoint/2010/main" val="2893903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7847044" y="101261"/>
            <a:ext cx="1203645" cy="1203645"/>
          </a:xfrm>
          <a:prstGeom prst="star24">
            <a:avLst/>
          </a:prstGeom>
          <a:solidFill>
            <a:srgbClr val="FFCC00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rgbClr val="C00000"/>
                </a:solidFill>
              </a:rPr>
              <a:t>TIP</a:t>
            </a:r>
            <a:br>
              <a:rPr lang="en-US" sz="1200" b="1" i="1" dirty="0">
                <a:solidFill>
                  <a:srgbClr val="C00000"/>
                </a:solidFill>
              </a:rPr>
            </a:br>
            <a:r>
              <a:rPr lang="en-US" sz="1200" b="1" i="1" dirty="0">
                <a:solidFill>
                  <a:srgbClr val="C00000"/>
                </a:solidFill>
              </a:rPr>
              <a:t>OF THE DAY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Why comments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09059" y="558587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066801"/>
            <a:ext cx="8382000" cy="866191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  <a:latin typeface="Calibri"/>
              </a:rPr>
              <a:t>Uncommented code = useless code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800" b="1" dirty="0">
              <a:solidFill>
                <a:srgbClr val="C00000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b="1" dirty="0">
                <a:latin typeface="Calibri"/>
              </a:rPr>
              <a:t>Comments are your way to communicate with: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Calibri"/>
              </a:rPr>
              <a:t>Future you!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Calibri"/>
              </a:rPr>
              <a:t>The poor bastard that inherits your code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Calibri"/>
              </a:rPr>
              <a:t>Your users (most academic code is open source!)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800" dirty="0"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b="1" dirty="0">
                <a:latin typeface="Calibri"/>
              </a:rPr>
              <a:t>At minimum, write a comment to explain: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Calibri"/>
              </a:rPr>
              <a:t>Each function: target, arguments, return value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Calibri"/>
              </a:rPr>
              <a:t>Each File: purpose, major revisions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Calibri"/>
              </a:rPr>
              <a:t>Non-trivial code blocks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Calibri"/>
              </a:rPr>
              <a:t>Non-trivial variables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Calibri"/>
              </a:rPr>
              <a:t>Whatever you want future you to remember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54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Best (real) comments ever</a:t>
            </a:r>
          </a:p>
        </p:txBody>
      </p:sp>
      <p:sp>
        <p:nvSpPr>
          <p:cNvPr id="8" name="Rectangle 7"/>
          <p:cNvSpPr/>
          <p:nvPr/>
        </p:nvSpPr>
        <p:spPr>
          <a:xfrm>
            <a:off x="587828" y="912825"/>
            <a:ext cx="7968343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# When I wrote this, only God and I understood what I was doing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# Now, God only knows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7828" y="1621190"/>
            <a:ext cx="7968343" cy="83099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# I dedicate all this code, all my work, to my wife, Darlene, </a:t>
            </a:r>
            <a:b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# who will have to support me and our three children and the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# dog once it gets released into the public.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828" y="3284142"/>
            <a:ext cx="7968343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# drunk. fix later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7828" y="4208430"/>
            <a:ext cx="7968343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# I am not sure if we need this, but too scared to delete.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7828" y="3746286"/>
            <a:ext cx="7968343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# Magic. Do not touch.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828" y="2575777"/>
            <a:ext cx="7968343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# I am not responsible of this code.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# They made me write it, against my will.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7828" y="4670574"/>
            <a:ext cx="7968343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# Dear future me. Please forgive me.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# I can't even begin to express how sorry I am.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7828" y="5378939"/>
            <a:ext cx="7968343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# no comments for you!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# it was hard to write so it should be hard to read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828" y="6087305"/>
            <a:ext cx="7968343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# somedev1 - 6/7/02 Adding temporary tracking of Logic screen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# somedev2 - 5/22/07 Temporary my ass </a:t>
            </a:r>
          </a:p>
        </p:txBody>
      </p:sp>
    </p:spTree>
    <p:extLst>
      <p:ext uri="{BB962C8B-B14F-4D97-AF65-F5344CB8AC3E}">
        <p14:creationId xmlns:p14="http://schemas.microsoft.com/office/powerpoint/2010/main" val="3760361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Interactive problem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05E801-FFA2-9E48-AB7B-55D74B92F55D}"/>
              </a:ext>
            </a:extLst>
          </p:cNvPr>
          <p:cNvSpPr/>
          <p:nvPr/>
        </p:nvSpPr>
        <p:spPr>
          <a:xfrm>
            <a:off x="509296" y="4494925"/>
            <a:ext cx="4221677" cy="156966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$ python norm-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exp.py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counts1.txt 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NM_020309 0.119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NM_015267 0.004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NM_018008 0.057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NM_000818 0.006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NM_012117 0.032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E3B151-6157-B543-8A8D-BCE5F5E82AEE}"/>
              </a:ext>
            </a:extLst>
          </p:cNvPr>
          <p:cNvSpPr txBox="1"/>
          <p:nvPr/>
        </p:nvSpPr>
        <p:spPr>
          <a:xfrm>
            <a:off x="4928259" y="5341310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Expected outcome</a:t>
            </a:r>
          </a:p>
        </p:txBody>
      </p:sp>
      <p:sp>
        <p:nvSpPr>
          <p:cNvPr id="7" name="Each column is a single cell">
            <a:extLst>
              <a:ext uri="{FF2B5EF4-FFF2-40B4-BE49-F238E27FC236}">
                <a16:creationId xmlns:a16="http://schemas.microsoft.com/office/drawing/2014/main" id="{654BD553-D9D8-734E-805D-3835E3787EBA}"/>
              </a:ext>
            </a:extLst>
          </p:cNvPr>
          <p:cNvSpPr txBox="1"/>
          <p:nvPr/>
        </p:nvSpPr>
        <p:spPr>
          <a:xfrm>
            <a:off x="4785936" y="1094267"/>
            <a:ext cx="2919808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Each column is a single cell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85A80A6B-BA83-3E4A-AE34-F19F47CAAA35}"/>
              </a:ext>
            </a:extLst>
          </p:cNvPr>
          <p:cNvSpPr/>
          <p:nvPr/>
        </p:nvSpPr>
        <p:spPr>
          <a:xfrm>
            <a:off x="4114800" y="1497943"/>
            <a:ext cx="4262080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Refseq…">
            <a:extLst>
              <a:ext uri="{FF2B5EF4-FFF2-40B4-BE49-F238E27FC236}">
                <a16:creationId xmlns:a16="http://schemas.microsoft.com/office/drawing/2014/main" id="{3F6D2B6F-21F8-D841-B6F3-57101A7BF8CC}"/>
              </a:ext>
            </a:extLst>
          </p:cNvPr>
          <p:cNvSpPr txBox="1"/>
          <p:nvPr/>
        </p:nvSpPr>
        <p:spPr>
          <a:xfrm>
            <a:off x="239336" y="814867"/>
            <a:ext cx="887325" cy="6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Refseq</a:t>
            </a:r>
          </a:p>
          <a:p>
            <a:pPr algn="ctr"/>
            <a:r>
              <a:t>ID</a:t>
            </a:r>
          </a:p>
        </p:txBody>
      </p:sp>
      <p:sp>
        <p:nvSpPr>
          <p:cNvPr id="12" name="Chrom">
            <a:extLst>
              <a:ext uri="{FF2B5EF4-FFF2-40B4-BE49-F238E27FC236}">
                <a16:creationId xmlns:a16="http://schemas.microsoft.com/office/drawing/2014/main" id="{AED0750B-9DC2-BF44-BE07-B78CEE2FF774}"/>
              </a:ext>
            </a:extLst>
          </p:cNvPr>
          <p:cNvSpPr txBox="1"/>
          <p:nvPr/>
        </p:nvSpPr>
        <p:spPr>
          <a:xfrm>
            <a:off x="1204536" y="1094267"/>
            <a:ext cx="794513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Chrom</a:t>
            </a:r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F526B53F-D958-F041-B997-944782DD3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738" y="1638781"/>
            <a:ext cx="7750524" cy="980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tart">
            <a:extLst>
              <a:ext uri="{FF2B5EF4-FFF2-40B4-BE49-F238E27FC236}">
                <a16:creationId xmlns:a16="http://schemas.microsoft.com/office/drawing/2014/main" id="{CE543E86-C760-1547-AB21-CDD7A091FEE5}"/>
              </a:ext>
            </a:extLst>
          </p:cNvPr>
          <p:cNvSpPr txBox="1"/>
          <p:nvPr/>
        </p:nvSpPr>
        <p:spPr>
          <a:xfrm>
            <a:off x="2076925" y="1094267"/>
            <a:ext cx="595174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Start</a:t>
            </a:r>
          </a:p>
        </p:txBody>
      </p:sp>
      <p:sp>
        <p:nvSpPr>
          <p:cNvPr id="15" name="Stop">
            <a:extLst>
              <a:ext uri="{FF2B5EF4-FFF2-40B4-BE49-F238E27FC236}">
                <a16:creationId xmlns:a16="http://schemas.microsoft.com/office/drawing/2014/main" id="{80074885-16F3-4343-AFB0-102D80684E72}"/>
              </a:ext>
            </a:extLst>
          </p:cNvPr>
          <p:cNvSpPr txBox="1"/>
          <p:nvPr/>
        </p:nvSpPr>
        <p:spPr>
          <a:xfrm>
            <a:off x="3270725" y="1094267"/>
            <a:ext cx="591059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Stop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596574-8297-C541-8125-6AF18C5E0568}"/>
              </a:ext>
            </a:extLst>
          </p:cNvPr>
          <p:cNvSpPr txBox="1"/>
          <p:nvPr/>
        </p:nvSpPr>
        <p:spPr>
          <a:xfrm>
            <a:off x="545073" y="2595086"/>
            <a:ext cx="8125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Write a program norm-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expression.py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that calculates length normalized transcript expression in counts1.txt.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Your program should include a function that takes three inputs (start, stop, [transcript counts])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Make your program print ID &lt;tab&gt; (average # of transcripts per cell / kb of transcript) to the terminal for each transcript detected</a:t>
            </a:r>
          </a:p>
        </p:txBody>
      </p:sp>
    </p:spTree>
    <p:extLst>
      <p:ext uri="{BB962C8B-B14F-4D97-AF65-F5344CB8AC3E}">
        <p14:creationId xmlns:p14="http://schemas.microsoft.com/office/powerpoint/2010/main" val="90441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A quick review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066800"/>
            <a:ext cx="8410575" cy="5505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Functions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Reusable pieces of code </a:t>
            </a:r>
            <a:r>
              <a:rPr lang="en-US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write once, use many)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ake arguments, “do stuff”, and (usually) </a:t>
            </a:r>
            <a:br>
              <a:rPr lang="en-US" sz="2400" dirty="0">
                <a:solidFill>
                  <a:prstClr val="black"/>
                </a:solidFill>
                <a:latin typeface="Calibri"/>
              </a:rPr>
            </a:br>
            <a:r>
              <a:rPr lang="en-US" sz="2400" dirty="0">
                <a:solidFill>
                  <a:prstClr val="black"/>
                </a:solidFill>
                <a:latin typeface="Calibri"/>
              </a:rPr>
              <a:t>return a value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Use to organize &amp; clarify your code, reduce code duplication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Defining a function: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Using (calling) a function: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5516" y="5421689"/>
            <a:ext cx="6526146" cy="923330"/>
          </a:xfrm>
          <a:prstGeom prst="rect">
            <a:avLst/>
          </a:prstGeom>
          <a:solidFill>
            <a:schemeClr val="bg1"/>
          </a:solidFill>
          <a:ln w="12700">
            <a:solidFill>
              <a:srgbClr val="BBE0E3">
                <a:lumMod val="25000"/>
              </a:srgb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&lt;function defined here&gt;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my_variable</a:t>
            </a: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&gt; = </a:t>
            </a:r>
            <a:r>
              <a:rPr lang="en-US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function_name</a:t>
            </a: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(&lt;</a:t>
            </a:r>
            <a:r>
              <a:rPr lang="en-US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my_arguments</a:t>
            </a: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&gt;)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5516" y="3934216"/>
            <a:ext cx="4733988" cy="92333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def &lt;</a:t>
            </a:r>
            <a:r>
              <a:rPr lang="en-US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function_name</a:t>
            </a: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&gt;(&lt;arguments&gt;):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 &lt;function code block&gt;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 &lt;usually return something&gt;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4" y="1199323"/>
            <a:ext cx="1842670" cy="173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830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Interactive problem – raw code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7CB8F9-7B75-BF41-B89A-48A38C378B2C}"/>
              </a:ext>
            </a:extLst>
          </p:cNvPr>
          <p:cNvSpPr/>
          <p:nvPr/>
        </p:nvSpPr>
        <p:spPr>
          <a:xfrm>
            <a:off x="789708" y="1139825"/>
            <a:ext cx="7938655" cy="547842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import sys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def </a:t>
            </a:r>
            <a:r>
              <a:rPr lang="en-US" sz="1400" dirty="0" err="1">
                <a:solidFill>
                  <a:srgbClr val="0070C0"/>
                </a:solidFill>
              </a:rPr>
              <a:t>get_len_norm_expr</a:t>
            </a:r>
            <a:r>
              <a:rPr lang="en-US" sz="1400" dirty="0">
                <a:solidFill>
                  <a:srgbClr val="0070C0"/>
                </a:solidFill>
              </a:rPr>
              <a:t>(start, stop, counts):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'''This function calculates average single cell expression count per kb'''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</a:t>
            </a:r>
            <a:r>
              <a:rPr lang="en-US" sz="1400" dirty="0" err="1">
                <a:solidFill>
                  <a:srgbClr val="0070C0"/>
                </a:solidFill>
              </a:rPr>
              <a:t>trans_len</a:t>
            </a:r>
            <a:r>
              <a:rPr lang="en-US" sz="1400" dirty="0">
                <a:solidFill>
                  <a:srgbClr val="0070C0"/>
                </a:solidFill>
              </a:rPr>
              <a:t> = </a:t>
            </a:r>
            <a:r>
              <a:rPr lang="en-US" sz="1400" dirty="0" err="1">
                <a:solidFill>
                  <a:srgbClr val="0070C0"/>
                </a:solidFill>
              </a:rPr>
              <a:t>int</a:t>
            </a:r>
            <a:r>
              <a:rPr lang="en-US" sz="1400" dirty="0">
                <a:solidFill>
                  <a:srgbClr val="0070C0"/>
                </a:solidFill>
              </a:rPr>
              <a:t>(stop) - </a:t>
            </a:r>
            <a:r>
              <a:rPr lang="en-US" sz="1400" dirty="0" err="1">
                <a:solidFill>
                  <a:srgbClr val="0070C0"/>
                </a:solidFill>
              </a:rPr>
              <a:t>int</a:t>
            </a:r>
            <a:r>
              <a:rPr lang="en-US" sz="1400" dirty="0">
                <a:solidFill>
                  <a:srgbClr val="0070C0"/>
                </a:solidFill>
              </a:rPr>
              <a:t>(start)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</a:t>
            </a:r>
            <a:r>
              <a:rPr lang="en-US" sz="1400" dirty="0" err="1">
                <a:solidFill>
                  <a:srgbClr val="0070C0"/>
                </a:solidFill>
              </a:rPr>
              <a:t>trans_len_kb</a:t>
            </a:r>
            <a:r>
              <a:rPr lang="en-US" sz="1400" dirty="0">
                <a:solidFill>
                  <a:srgbClr val="0070C0"/>
                </a:solidFill>
              </a:rPr>
              <a:t> = </a:t>
            </a:r>
            <a:r>
              <a:rPr lang="en-US" sz="1400" dirty="0" err="1">
                <a:solidFill>
                  <a:srgbClr val="0070C0"/>
                </a:solidFill>
              </a:rPr>
              <a:t>trans_len</a:t>
            </a:r>
            <a:r>
              <a:rPr lang="en-US" sz="1400" dirty="0">
                <a:solidFill>
                  <a:srgbClr val="0070C0"/>
                </a:solidFill>
              </a:rPr>
              <a:t> / 1000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for </a:t>
            </a:r>
            <a:r>
              <a:rPr lang="en-US" sz="1400" dirty="0" err="1">
                <a:solidFill>
                  <a:srgbClr val="0070C0"/>
                </a:solidFill>
              </a:rPr>
              <a:t>i</a:t>
            </a:r>
            <a:r>
              <a:rPr lang="en-US" sz="1400" dirty="0">
                <a:solidFill>
                  <a:srgbClr val="0070C0"/>
                </a:solidFill>
              </a:rPr>
              <a:t> in range(0, </a:t>
            </a:r>
            <a:r>
              <a:rPr lang="en-US" sz="1400" dirty="0" err="1">
                <a:solidFill>
                  <a:srgbClr val="0070C0"/>
                </a:solidFill>
              </a:rPr>
              <a:t>len</a:t>
            </a:r>
            <a:r>
              <a:rPr lang="en-US" sz="1400" dirty="0">
                <a:solidFill>
                  <a:srgbClr val="0070C0"/>
                </a:solidFill>
              </a:rPr>
              <a:t>(counts), 1):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    counts[</a:t>
            </a:r>
            <a:r>
              <a:rPr lang="en-US" sz="1400" dirty="0" err="1">
                <a:solidFill>
                  <a:srgbClr val="0070C0"/>
                </a:solidFill>
              </a:rPr>
              <a:t>i</a:t>
            </a:r>
            <a:r>
              <a:rPr lang="en-US" sz="1400" dirty="0">
                <a:solidFill>
                  <a:srgbClr val="0070C0"/>
                </a:solidFill>
              </a:rPr>
              <a:t>] = </a:t>
            </a:r>
            <a:r>
              <a:rPr lang="en-US" sz="1400" dirty="0" err="1">
                <a:solidFill>
                  <a:srgbClr val="0070C0"/>
                </a:solidFill>
              </a:rPr>
              <a:t>int</a:t>
            </a:r>
            <a:r>
              <a:rPr lang="en-US" sz="1400" dirty="0">
                <a:solidFill>
                  <a:srgbClr val="0070C0"/>
                </a:solidFill>
              </a:rPr>
              <a:t>(counts[</a:t>
            </a:r>
            <a:r>
              <a:rPr lang="en-US" sz="1400" dirty="0" err="1">
                <a:solidFill>
                  <a:srgbClr val="0070C0"/>
                </a:solidFill>
              </a:rPr>
              <a:t>i</a:t>
            </a:r>
            <a:r>
              <a:rPr lang="en-US" sz="1400" dirty="0">
                <a:solidFill>
                  <a:srgbClr val="0070C0"/>
                </a:solidFill>
              </a:rPr>
              <a:t>])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</a:t>
            </a:r>
            <a:r>
              <a:rPr lang="en-US" sz="1400" dirty="0" err="1">
                <a:solidFill>
                  <a:srgbClr val="0070C0"/>
                </a:solidFill>
              </a:rPr>
              <a:t>avg_exp</a:t>
            </a:r>
            <a:r>
              <a:rPr lang="en-US" sz="1400" dirty="0">
                <a:solidFill>
                  <a:srgbClr val="0070C0"/>
                </a:solidFill>
              </a:rPr>
              <a:t> = sum(counts) / </a:t>
            </a:r>
            <a:r>
              <a:rPr lang="en-US" sz="1400" dirty="0" err="1">
                <a:solidFill>
                  <a:srgbClr val="0070C0"/>
                </a:solidFill>
              </a:rPr>
              <a:t>len</a:t>
            </a:r>
            <a:r>
              <a:rPr lang="en-US" sz="1400" dirty="0">
                <a:solidFill>
                  <a:srgbClr val="0070C0"/>
                </a:solidFill>
              </a:rPr>
              <a:t>(counts)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    return </a:t>
            </a:r>
            <a:r>
              <a:rPr lang="en-US" sz="1400" dirty="0" err="1">
                <a:solidFill>
                  <a:srgbClr val="0070C0"/>
                </a:solidFill>
              </a:rPr>
              <a:t>avg_exp</a:t>
            </a:r>
            <a:r>
              <a:rPr lang="en-US" sz="1400" dirty="0">
                <a:solidFill>
                  <a:srgbClr val="0070C0"/>
                </a:solidFill>
              </a:rPr>
              <a:t> / </a:t>
            </a:r>
            <a:r>
              <a:rPr lang="en-US" sz="1400" dirty="0" err="1">
                <a:solidFill>
                  <a:srgbClr val="0070C0"/>
                </a:solidFill>
              </a:rPr>
              <a:t>trans_len_kb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# Open file for reading</a:t>
            </a:r>
          </a:p>
          <a:p>
            <a:r>
              <a:rPr lang="en-US" sz="1400" dirty="0" err="1">
                <a:solidFill>
                  <a:srgbClr val="0070C0"/>
                </a:solidFill>
              </a:rPr>
              <a:t>in_file_name</a:t>
            </a:r>
            <a:r>
              <a:rPr lang="en-US" sz="1400" dirty="0">
                <a:solidFill>
                  <a:srgbClr val="0070C0"/>
                </a:solidFill>
              </a:rPr>
              <a:t> = </a:t>
            </a:r>
            <a:r>
              <a:rPr lang="en-US" sz="1400" dirty="0" err="1">
                <a:solidFill>
                  <a:srgbClr val="0070C0"/>
                </a:solidFill>
              </a:rPr>
              <a:t>sys.argv</a:t>
            </a:r>
            <a:r>
              <a:rPr lang="en-US" sz="1400" dirty="0">
                <a:solidFill>
                  <a:srgbClr val="0070C0"/>
                </a:solidFill>
              </a:rPr>
              <a:t>[1]</a:t>
            </a:r>
          </a:p>
          <a:p>
            <a:r>
              <a:rPr lang="en-US" sz="1400" dirty="0" err="1">
                <a:solidFill>
                  <a:srgbClr val="0070C0"/>
                </a:solidFill>
              </a:rPr>
              <a:t>in_file</a:t>
            </a:r>
            <a:r>
              <a:rPr lang="en-US" sz="1400" dirty="0">
                <a:solidFill>
                  <a:srgbClr val="0070C0"/>
                </a:solidFill>
              </a:rPr>
              <a:t> = open(</a:t>
            </a:r>
            <a:r>
              <a:rPr lang="en-US" sz="1400" dirty="0" err="1">
                <a:solidFill>
                  <a:srgbClr val="0070C0"/>
                </a:solidFill>
              </a:rPr>
              <a:t>in_file_name</a:t>
            </a:r>
            <a:r>
              <a:rPr lang="en-US" sz="1400" dirty="0">
                <a:solidFill>
                  <a:srgbClr val="0070C0"/>
                </a:solidFill>
              </a:rPr>
              <a:t>, "r")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# </a:t>
            </a:r>
            <a:r>
              <a:rPr lang="en-US" sz="1400" dirty="0" err="1">
                <a:solidFill>
                  <a:srgbClr val="0070C0"/>
                </a:solidFill>
              </a:rPr>
              <a:t>Interate</a:t>
            </a:r>
            <a:r>
              <a:rPr lang="en-US" sz="1400" dirty="0">
                <a:solidFill>
                  <a:srgbClr val="0070C0"/>
                </a:solidFill>
              </a:rPr>
              <a:t> through input file contents, passing required info to function</a:t>
            </a:r>
          </a:p>
          <a:p>
            <a:r>
              <a:rPr lang="en-US" sz="1400" dirty="0">
                <a:solidFill>
                  <a:srgbClr val="0070C0"/>
                </a:solidFill>
              </a:rPr>
              <a:t># and printing result to terminal.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for line in </a:t>
            </a:r>
            <a:r>
              <a:rPr lang="en-US" sz="1400" dirty="0" err="1">
                <a:solidFill>
                  <a:srgbClr val="0070C0"/>
                </a:solidFill>
              </a:rPr>
              <a:t>in_file</a:t>
            </a:r>
            <a:r>
              <a:rPr lang="en-US" sz="1400" dirty="0">
                <a:solidFill>
                  <a:srgbClr val="0070C0"/>
                </a:solidFill>
              </a:rPr>
              <a:t>: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ID = </a:t>
            </a:r>
            <a:r>
              <a:rPr lang="en-US" sz="1400" dirty="0" err="1">
                <a:solidFill>
                  <a:srgbClr val="0070C0"/>
                </a:solidFill>
              </a:rPr>
              <a:t>line.strip</a:t>
            </a:r>
            <a:r>
              <a:rPr lang="en-US" sz="1400" dirty="0">
                <a:solidFill>
                  <a:srgbClr val="0070C0"/>
                </a:solidFill>
              </a:rPr>
              <a:t>().split("\t")[0]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</a:t>
            </a:r>
            <a:r>
              <a:rPr lang="en-US" sz="1400" dirty="0" err="1">
                <a:solidFill>
                  <a:srgbClr val="0070C0"/>
                </a:solidFill>
              </a:rPr>
              <a:t>trans_start</a:t>
            </a:r>
            <a:r>
              <a:rPr lang="en-US" sz="1400" dirty="0">
                <a:solidFill>
                  <a:srgbClr val="0070C0"/>
                </a:solidFill>
              </a:rPr>
              <a:t> = </a:t>
            </a:r>
            <a:r>
              <a:rPr lang="en-US" sz="1400" dirty="0" err="1">
                <a:solidFill>
                  <a:srgbClr val="0070C0"/>
                </a:solidFill>
              </a:rPr>
              <a:t>line.strip</a:t>
            </a:r>
            <a:r>
              <a:rPr lang="en-US" sz="1400" dirty="0">
                <a:solidFill>
                  <a:srgbClr val="0070C0"/>
                </a:solidFill>
              </a:rPr>
              <a:t>().split("\t")[2]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</a:t>
            </a:r>
            <a:r>
              <a:rPr lang="en-US" sz="1400" dirty="0" err="1">
                <a:solidFill>
                  <a:srgbClr val="0070C0"/>
                </a:solidFill>
              </a:rPr>
              <a:t>trans_stop</a:t>
            </a:r>
            <a:r>
              <a:rPr lang="en-US" sz="1400" dirty="0">
                <a:solidFill>
                  <a:srgbClr val="0070C0"/>
                </a:solidFill>
              </a:rPr>
              <a:t> = </a:t>
            </a:r>
            <a:r>
              <a:rPr lang="en-US" sz="1400" dirty="0" err="1">
                <a:solidFill>
                  <a:srgbClr val="0070C0"/>
                </a:solidFill>
              </a:rPr>
              <a:t>line.strip</a:t>
            </a:r>
            <a:r>
              <a:rPr lang="en-US" sz="1400" dirty="0">
                <a:solidFill>
                  <a:srgbClr val="0070C0"/>
                </a:solidFill>
              </a:rPr>
              <a:t>().split("\t")[3]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</a:t>
            </a:r>
            <a:r>
              <a:rPr lang="en-US" sz="1400" dirty="0" err="1">
                <a:solidFill>
                  <a:srgbClr val="0070C0"/>
                </a:solidFill>
              </a:rPr>
              <a:t>trans_counts</a:t>
            </a:r>
            <a:r>
              <a:rPr lang="en-US" sz="1400" dirty="0">
                <a:solidFill>
                  <a:srgbClr val="0070C0"/>
                </a:solidFill>
              </a:rPr>
              <a:t> = </a:t>
            </a:r>
            <a:r>
              <a:rPr lang="en-US" sz="1400" dirty="0" err="1">
                <a:solidFill>
                  <a:srgbClr val="0070C0"/>
                </a:solidFill>
              </a:rPr>
              <a:t>line.strip</a:t>
            </a:r>
            <a:r>
              <a:rPr lang="en-US" sz="1400" dirty="0">
                <a:solidFill>
                  <a:srgbClr val="0070C0"/>
                </a:solidFill>
              </a:rPr>
              <a:t>().split("\t")[4:]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print('%s\t%0.3f'\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% (ID, </a:t>
            </a:r>
            <a:r>
              <a:rPr lang="en-US" sz="1400" dirty="0" err="1">
                <a:solidFill>
                  <a:srgbClr val="0070C0"/>
                </a:solidFill>
              </a:rPr>
              <a:t>get_len_norm_expr</a:t>
            </a:r>
            <a:r>
              <a:rPr lang="en-US" sz="1400" dirty="0">
                <a:solidFill>
                  <a:srgbClr val="0070C0"/>
                </a:solidFill>
              </a:rPr>
              <a:t>(</a:t>
            </a:r>
            <a:r>
              <a:rPr lang="en-US" sz="1400" dirty="0" err="1">
                <a:solidFill>
                  <a:srgbClr val="0070C0"/>
                </a:solidFill>
              </a:rPr>
              <a:t>trans_start</a:t>
            </a:r>
            <a:r>
              <a:rPr lang="en-US" sz="1400" dirty="0">
                <a:solidFill>
                  <a:srgbClr val="0070C0"/>
                </a:solidFill>
              </a:rPr>
              <a:t>, </a:t>
            </a:r>
            <a:r>
              <a:rPr lang="en-US" sz="1400" dirty="0" err="1">
                <a:solidFill>
                  <a:srgbClr val="0070C0"/>
                </a:solidFill>
              </a:rPr>
              <a:t>trans_stop</a:t>
            </a:r>
            <a:r>
              <a:rPr lang="en-US" sz="1400" dirty="0">
                <a:solidFill>
                  <a:srgbClr val="0070C0"/>
                </a:solidFill>
              </a:rPr>
              <a:t>, </a:t>
            </a:r>
            <a:r>
              <a:rPr lang="en-US" sz="1400" dirty="0" err="1">
                <a:solidFill>
                  <a:srgbClr val="0070C0"/>
                </a:solidFill>
              </a:rPr>
              <a:t>trans_counts</a:t>
            </a:r>
            <a:r>
              <a:rPr lang="en-US" sz="1400" dirty="0">
                <a:solidFill>
                  <a:srgbClr val="0070C0"/>
                </a:solidFill>
              </a:rPr>
              <a:t>)))</a:t>
            </a:r>
          </a:p>
        </p:txBody>
      </p:sp>
    </p:spTree>
    <p:extLst>
      <p:ext uri="{BB962C8B-B14F-4D97-AF65-F5344CB8AC3E}">
        <p14:creationId xmlns:p14="http://schemas.microsoft.com/office/powerpoint/2010/main" val="581520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Interactive problem – with comments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A4D4E8-641A-2347-BCE5-3A060C055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065" y="843148"/>
            <a:ext cx="5015870" cy="60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4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-154379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Sample problem #1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05E801-FFA2-9E48-AB7B-55D74B92F55D}"/>
              </a:ext>
            </a:extLst>
          </p:cNvPr>
          <p:cNvSpPr/>
          <p:nvPr/>
        </p:nvSpPr>
        <p:spPr>
          <a:xfrm>
            <a:off x="441701" y="4888404"/>
            <a:ext cx="4221677" cy="181588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$ python norm-exp3.py counts3.txt 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NM_020309 0.062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NM_015267 0.006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NM_018008 0.000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NM_000818 0.003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NM_012117 0.025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E3B151-6157-B543-8A8D-BCE5F5E82AEE}"/>
              </a:ext>
            </a:extLst>
          </p:cNvPr>
          <p:cNvSpPr txBox="1"/>
          <p:nvPr/>
        </p:nvSpPr>
        <p:spPr>
          <a:xfrm>
            <a:off x="4904072" y="5579854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Expected outcome</a:t>
            </a:r>
          </a:p>
        </p:txBody>
      </p:sp>
      <p:sp>
        <p:nvSpPr>
          <p:cNvPr id="7" name="Each column is a single cell">
            <a:extLst>
              <a:ext uri="{FF2B5EF4-FFF2-40B4-BE49-F238E27FC236}">
                <a16:creationId xmlns:a16="http://schemas.microsoft.com/office/drawing/2014/main" id="{654BD553-D9D8-734E-805D-3835E3787EBA}"/>
              </a:ext>
            </a:extLst>
          </p:cNvPr>
          <p:cNvSpPr txBox="1"/>
          <p:nvPr/>
        </p:nvSpPr>
        <p:spPr>
          <a:xfrm>
            <a:off x="5564132" y="922748"/>
            <a:ext cx="2919808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Each column is a single cell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85A80A6B-BA83-3E4A-AE34-F19F47CAAA35}"/>
              </a:ext>
            </a:extLst>
          </p:cNvPr>
          <p:cNvSpPr/>
          <p:nvPr/>
        </p:nvSpPr>
        <p:spPr>
          <a:xfrm>
            <a:off x="5564132" y="1402942"/>
            <a:ext cx="2812748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Refseq…">
            <a:extLst>
              <a:ext uri="{FF2B5EF4-FFF2-40B4-BE49-F238E27FC236}">
                <a16:creationId xmlns:a16="http://schemas.microsoft.com/office/drawing/2014/main" id="{3F6D2B6F-21F8-D841-B6F3-57101A7BF8CC}"/>
              </a:ext>
            </a:extLst>
          </p:cNvPr>
          <p:cNvSpPr txBox="1"/>
          <p:nvPr/>
        </p:nvSpPr>
        <p:spPr>
          <a:xfrm>
            <a:off x="4016747" y="819248"/>
            <a:ext cx="887325" cy="6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 err="1"/>
              <a:t>Refseq</a:t>
            </a:r>
            <a:endParaRPr lang="en-US" dirty="0"/>
          </a:p>
          <a:p>
            <a:pPr algn="ctr"/>
            <a:r>
              <a:rPr lang="en-US" dirty="0"/>
              <a:t>ID</a:t>
            </a:r>
          </a:p>
        </p:txBody>
      </p:sp>
      <p:sp>
        <p:nvSpPr>
          <p:cNvPr id="14" name="Start">
            <a:extLst>
              <a:ext uri="{FF2B5EF4-FFF2-40B4-BE49-F238E27FC236}">
                <a16:creationId xmlns:a16="http://schemas.microsoft.com/office/drawing/2014/main" id="{CE543E86-C760-1547-AB21-CDD7A091FEE5}"/>
              </a:ext>
            </a:extLst>
          </p:cNvPr>
          <p:cNvSpPr txBox="1"/>
          <p:nvPr/>
        </p:nvSpPr>
        <p:spPr>
          <a:xfrm>
            <a:off x="293015" y="1018883"/>
            <a:ext cx="595174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Start</a:t>
            </a:r>
          </a:p>
        </p:txBody>
      </p:sp>
      <p:sp>
        <p:nvSpPr>
          <p:cNvPr id="15" name="Stop">
            <a:extLst>
              <a:ext uri="{FF2B5EF4-FFF2-40B4-BE49-F238E27FC236}">
                <a16:creationId xmlns:a16="http://schemas.microsoft.com/office/drawing/2014/main" id="{80074885-16F3-4343-AFB0-102D80684E72}"/>
              </a:ext>
            </a:extLst>
          </p:cNvPr>
          <p:cNvSpPr txBox="1"/>
          <p:nvPr/>
        </p:nvSpPr>
        <p:spPr>
          <a:xfrm>
            <a:off x="2315396" y="1012877"/>
            <a:ext cx="591059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Stop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596574-8297-C541-8125-6AF18C5E0568}"/>
              </a:ext>
            </a:extLst>
          </p:cNvPr>
          <p:cNvSpPr txBox="1"/>
          <p:nvPr/>
        </p:nvSpPr>
        <p:spPr>
          <a:xfrm>
            <a:off x="441701" y="3021481"/>
            <a:ext cx="8125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Write a program norm-exp3.py that calculates length normalized transcript expression in counts3.txt.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Your program should include a function that takes three inputs (start, stop, [transcript counts])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Make your program print ID &lt;tab&gt; (average # of transcripts per cell / kb of transcript) to the terminal for each transcript detected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019449-16C0-6F4A-88C6-FB8D02BCF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3" y="1463088"/>
            <a:ext cx="8778791" cy="144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18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Sample problem #1 – raw code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7CB8F9-7B75-BF41-B89A-48A38C378B2C}"/>
              </a:ext>
            </a:extLst>
          </p:cNvPr>
          <p:cNvSpPr/>
          <p:nvPr/>
        </p:nvSpPr>
        <p:spPr>
          <a:xfrm>
            <a:off x="789708" y="1139825"/>
            <a:ext cx="7938655" cy="547842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import sys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def </a:t>
            </a:r>
            <a:r>
              <a:rPr lang="en-US" sz="1400" dirty="0" err="1">
                <a:solidFill>
                  <a:srgbClr val="0070C0"/>
                </a:solidFill>
              </a:rPr>
              <a:t>get_len_norm_expr</a:t>
            </a:r>
            <a:r>
              <a:rPr lang="en-US" sz="1400" dirty="0">
                <a:solidFill>
                  <a:srgbClr val="0070C0"/>
                </a:solidFill>
              </a:rPr>
              <a:t>(start, stop, counts):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'''This function calculates average single cell expression count per kb'''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</a:t>
            </a:r>
            <a:r>
              <a:rPr lang="en-US" sz="1400" dirty="0" err="1">
                <a:solidFill>
                  <a:srgbClr val="0070C0"/>
                </a:solidFill>
              </a:rPr>
              <a:t>trans_len</a:t>
            </a:r>
            <a:r>
              <a:rPr lang="en-US" sz="1400" dirty="0">
                <a:solidFill>
                  <a:srgbClr val="0070C0"/>
                </a:solidFill>
              </a:rPr>
              <a:t> = </a:t>
            </a:r>
            <a:r>
              <a:rPr lang="en-US" sz="1400" dirty="0" err="1">
                <a:solidFill>
                  <a:srgbClr val="0070C0"/>
                </a:solidFill>
              </a:rPr>
              <a:t>int</a:t>
            </a:r>
            <a:r>
              <a:rPr lang="en-US" sz="1400" dirty="0">
                <a:solidFill>
                  <a:srgbClr val="0070C0"/>
                </a:solidFill>
              </a:rPr>
              <a:t>(stop) - </a:t>
            </a:r>
            <a:r>
              <a:rPr lang="en-US" sz="1400" dirty="0" err="1">
                <a:solidFill>
                  <a:srgbClr val="0070C0"/>
                </a:solidFill>
              </a:rPr>
              <a:t>int</a:t>
            </a:r>
            <a:r>
              <a:rPr lang="en-US" sz="1400" dirty="0">
                <a:solidFill>
                  <a:srgbClr val="0070C0"/>
                </a:solidFill>
              </a:rPr>
              <a:t>(start)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</a:t>
            </a:r>
            <a:r>
              <a:rPr lang="en-US" sz="1400" dirty="0" err="1">
                <a:solidFill>
                  <a:srgbClr val="0070C0"/>
                </a:solidFill>
              </a:rPr>
              <a:t>trans_len_kb</a:t>
            </a:r>
            <a:r>
              <a:rPr lang="en-US" sz="1400" dirty="0">
                <a:solidFill>
                  <a:srgbClr val="0070C0"/>
                </a:solidFill>
              </a:rPr>
              <a:t> = </a:t>
            </a:r>
            <a:r>
              <a:rPr lang="en-US" sz="1400" dirty="0" err="1">
                <a:solidFill>
                  <a:srgbClr val="0070C0"/>
                </a:solidFill>
              </a:rPr>
              <a:t>trans_len</a:t>
            </a:r>
            <a:r>
              <a:rPr lang="en-US" sz="1400" dirty="0">
                <a:solidFill>
                  <a:srgbClr val="0070C0"/>
                </a:solidFill>
              </a:rPr>
              <a:t> / 1000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for </a:t>
            </a:r>
            <a:r>
              <a:rPr lang="en-US" sz="1400" dirty="0" err="1">
                <a:solidFill>
                  <a:srgbClr val="0070C0"/>
                </a:solidFill>
              </a:rPr>
              <a:t>i</a:t>
            </a:r>
            <a:r>
              <a:rPr lang="en-US" sz="1400" dirty="0">
                <a:solidFill>
                  <a:srgbClr val="0070C0"/>
                </a:solidFill>
              </a:rPr>
              <a:t> in range(0, </a:t>
            </a:r>
            <a:r>
              <a:rPr lang="en-US" sz="1400" dirty="0" err="1">
                <a:solidFill>
                  <a:srgbClr val="0070C0"/>
                </a:solidFill>
              </a:rPr>
              <a:t>len</a:t>
            </a:r>
            <a:r>
              <a:rPr lang="en-US" sz="1400" dirty="0">
                <a:solidFill>
                  <a:srgbClr val="0070C0"/>
                </a:solidFill>
              </a:rPr>
              <a:t>(counts), 1):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    counts[</a:t>
            </a:r>
            <a:r>
              <a:rPr lang="en-US" sz="1400" dirty="0" err="1">
                <a:solidFill>
                  <a:srgbClr val="0070C0"/>
                </a:solidFill>
              </a:rPr>
              <a:t>i</a:t>
            </a:r>
            <a:r>
              <a:rPr lang="en-US" sz="1400" dirty="0">
                <a:solidFill>
                  <a:srgbClr val="0070C0"/>
                </a:solidFill>
              </a:rPr>
              <a:t>] = </a:t>
            </a:r>
            <a:r>
              <a:rPr lang="en-US" sz="1400" dirty="0" err="1">
                <a:solidFill>
                  <a:srgbClr val="0070C0"/>
                </a:solidFill>
              </a:rPr>
              <a:t>int</a:t>
            </a:r>
            <a:r>
              <a:rPr lang="en-US" sz="1400" dirty="0">
                <a:solidFill>
                  <a:srgbClr val="0070C0"/>
                </a:solidFill>
              </a:rPr>
              <a:t>(counts[</a:t>
            </a:r>
            <a:r>
              <a:rPr lang="en-US" sz="1400" dirty="0" err="1">
                <a:solidFill>
                  <a:srgbClr val="0070C0"/>
                </a:solidFill>
              </a:rPr>
              <a:t>i</a:t>
            </a:r>
            <a:r>
              <a:rPr lang="en-US" sz="1400" dirty="0">
                <a:solidFill>
                  <a:srgbClr val="0070C0"/>
                </a:solidFill>
              </a:rPr>
              <a:t>])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</a:t>
            </a:r>
            <a:r>
              <a:rPr lang="en-US" sz="1400" dirty="0" err="1">
                <a:solidFill>
                  <a:srgbClr val="0070C0"/>
                </a:solidFill>
              </a:rPr>
              <a:t>avg_exp</a:t>
            </a:r>
            <a:r>
              <a:rPr lang="en-US" sz="1400" dirty="0">
                <a:solidFill>
                  <a:srgbClr val="0070C0"/>
                </a:solidFill>
              </a:rPr>
              <a:t> = sum(counts) / </a:t>
            </a:r>
            <a:r>
              <a:rPr lang="en-US" sz="1400" dirty="0" err="1">
                <a:solidFill>
                  <a:srgbClr val="0070C0"/>
                </a:solidFill>
              </a:rPr>
              <a:t>len</a:t>
            </a:r>
            <a:r>
              <a:rPr lang="en-US" sz="1400" dirty="0">
                <a:solidFill>
                  <a:srgbClr val="0070C0"/>
                </a:solidFill>
              </a:rPr>
              <a:t>(counts)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    return </a:t>
            </a:r>
            <a:r>
              <a:rPr lang="en-US" sz="1400" dirty="0" err="1">
                <a:solidFill>
                  <a:srgbClr val="0070C0"/>
                </a:solidFill>
              </a:rPr>
              <a:t>avg_exp</a:t>
            </a:r>
            <a:r>
              <a:rPr lang="en-US" sz="1400" dirty="0">
                <a:solidFill>
                  <a:srgbClr val="0070C0"/>
                </a:solidFill>
              </a:rPr>
              <a:t> / </a:t>
            </a:r>
            <a:r>
              <a:rPr lang="en-US" sz="1400" dirty="0" err="1">
                <a:solidFill>
                  <a:srgbClr val="0070C0"/>
                </a:solidFill>
              </a:rPr>
              <a:t>trans_len_kb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# Open file for reading</a:t>
            </a:r>
          </a:p>
          <a:p>
            <a:r>
              <a:rPr lang="en-US" sz="1400" dirty="0" err="1">
                <a:solidFill>
                  <a:srgbClr val="0070C0"/>
                </a:solidFill>
              </a:rPr>
              <a:t>in_file_name</a:t>
            </a:r>
            <a:r>
              <a:rPr lang="en-US" sz="1400" dirty="0">
                <a:solidFill>
                  <a:srgbClr val="0070C0"/>
                </a:solidFill>
              </a:rPr>
              <a:t> = </a:t>
            </a:r>
            <a:r>
              <a:rPr lang="en-US" sz="1400" dirty="0" err="1">
                <a:solidFill>
                  <a:srgbClr val="0070C0"/>
                </a:solidFill>
              </a:rPr>
              <a:t>sys.argv</a:t>
            </a:r>
            <a:r>
              <a:rPr lang="en-US" sz="1400" dirty="0">
                <a:solidFill>
                  <a:srgbClr val="0070C0"/>
                </a:solidFill>
              </a:rPr>
              <a:t>[1]</a:t>
            </a:r>
          </a:p>
          <a:p>
            <a:r>
              <a:rPr lang="en-US" sz="1400" dirty="0" err="1">
                <a:solidFill>
                  <a:srgbClr val="0070C0"/>
                </a:solidFill>
              </a:rPr>
              <a:t>in_file</a:t>
            </a:r>
            <a:r>
              <a:rPr lang="en-US" sz="1400" dirty="0">
                <a:solidFill>
                  <a:srgbClr val="0070C0"/>
                </a:solidFill>
              </a:rPr>
              <a:t> = open(</a:t>
            </a:r>
            <a:r>
              <a:rPr lang="en-US" sz="1400" dirty="0" err="1">
                <a:solidFill>
                  <a:srgbClr val="0070C0"/>
                </a:solidFill>
              </a:rPr>
              <a:t>in_file_name</a:t>
            </a:r>
            <a:r>
              <a:rPr lang="en-US" sz="1400" dirty="0">
                <a:solidFill>
                  <a:srgbClr val="0070C0"/>
                </a:solidFill>
              </a:rPr>
              <a:t>, "r")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# </a:t>
            </a:r>
            <a:r>
              <a:rPr lang="en-US" sz="1400" dirty="0" err="1">
                <a:solidFill>
                  <a:srgbClr val="0070C0"/>
                </a:solidFill>
              </a:rPr>
              <a:t>Interate</a:t>
            </a:r>
            <a:r>
              <a:rPr lang="en-US" sz="1400" dirty="0">
                <a:solidFill>
                  <a:srgbClr val="0070C0"/>
                </a:solidFill>
              </a:rPr>
              <a:t> through input file contents, passing required info to function</a:t>
            </a:r>
          </a:p>
          <a:p>
            <a:r>
              <a:rPr lang="en-US" sz="1400" dirty="0">
                <a:solidFill>
                  <a:srgbClr val="0070C0"/>
                </a:solidFill>
              </a:rPr>
              <a:t># and printing result to terminal.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for line in </a:t>
            </a:r>
            <a:r>
              <a:rPr lang="en-US" sz="1400" dirty="0" err="1">
                <a:solidFill>
                  <a:srgbClr val="0070C0"/>
                </a:solidFill>
              </a:rPr>
              <a:t>in_file</a:t>
            </a:r>
            <a:r>
              <a:rPr lang="en-US" sz="1400" dirty="0">
                <a:solidFill>
                  <a:srgbClr val="0070C0"/>
                </a:solidFill>
              </a:rPr>
              <a:t>: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ID = </a:t>
            </a:r>
            <a:r>
              <a:rPr lang="en-US" sz="1400" dirty="0" err="1">
                <a:solidFill>
                  <a:srgbClr val="0070C0"/>
                </a:solidFill>
              </a:rPr>
              <a:t>line.strip</a:t>
            </a:r>
            <a:r>
              <a:rPr lang="en-US" sz="1400" dirty="0">
                <a:solidFill>
                  <a:srgbClr val="0070C0"/>
                </a:solidFill>
              </a:rPr>
              <a:t>().split("\t")[2]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</a:t>
            </a:r>
            <a:r>
              <a:rPr lang="en-US" sz="1400" dirty="0" err="1">
                <a:solidFill>
                  <a:srgbClr val="0070C0"/>
                </a:solidFill>
              </a:rPr>
              <a:t>trans_start</a:t>
            </a:r>
            <a:r>
              <a:rPr lang="en-US" sz="1400" dirty="0">
                <a:solidFill>
                  <a:srgbClr val="0070C0"/>
                </a:solidFill>
              </a:rPr>
              <a:t> = </a:t>
            </a:r>
            <a:r>
              <a:rPr lang="en-US" sz="1400" dirty="0" err="1">
                <a:solidFill>
                  <a:srgbClr val="0070C0"/>
                </a:solidFill>
              </a:rPr>
              <a:t>line.strip</a:t>
            </a:r>
            <a:r>
              <a:rPr lang="en-US" sz="1400" dirty="0">
                <a:solidFill>
                  <a:srgbClr val="0070C0"/>
                </a:solidFill>
              </a:rPr>
              <a:t>().split("\t")[0]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</a:t>
            </a:r>
            <a:r>
              <a:rPr lang="en-US" sz="1400" dirty="0" err="1">
                <a:solidFill>
                  <a:srgbClr val="0070C0"/>
                </a:solidFill>
              </a:rPr>
              <a:t>trans_stop</a:t>
            </a:r>
            <a:r>
              <a:rPr lang="en-US" sz="1400" dirty="0">
                <a:solidFill>
                  <a:srgbClr val="0070C0"/>
                </a:solidFill>
              </a:rPr>
              <a:t> = </a:t>
            </a:r>
            <a:r>
              <a:rPr lang="en-US" sz="1400" dirty="0" err="1">
                <a:solidFill>
                  <a:srgbClr val="0070C0"/>
                </a:solidFill>
              </a:rPr>
              <a:t>line.strip</a:t>
            </a:r>
            <a:r>
              <a:rPr lang="en-US" sz="1400" dirty="0">
                <a:solidFill>
                  <a:srgbClr val="0070C0"/>
                </a:solidFill>
              </a:rPr>
              <a:t>().split("\t")[1]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</a:t>
            </a:r>
            <a:r>
              <a:rPr lang="en-US" sz="1400" dirty="0" err="1">
                <a:solidFill>
                  <a:srgbClr val="0070C0"/>
                </a:solidFill>
              </a:rPr>
              <a:t>trans_counts</a:t>
            </a:r>
            <a:r>
              <a:rPr lang="en-US" sz="1400" dirty="0">
                <a:solidFill>
                  <a:srgbClr val="0070C0"/>
                </a:solidFill>
              </a:rPr>
              <a:t> = </a:t>
            </a:r>
            <a:r>
              <a:rPr lang="en-US" sz="1400" dirty="0" err="1">
                <a:solidFill>
                  <a:srgbClr val="0070C0"/>
                </a:solidFill>
              </a:rPr>
              <a:t>line.strip</a:t>
            </a:r>
            <a:r>
              <a:rPr lang="en-US" sz="1400" dirty="0">
                <a:solidFill>
                  <a:srgbClr val="0070C0"/>
                </a:solidFill>
              </a:rPr>
              <a:t>().split("\</a:t>
            </a:r>
            <a:r>
              <a:rPr lang="en-US" sz="1400">
                <a:solidFill>
                  <a:srgbClr val="0070C0"/>
                </a:solidFill>
              </a:rPr>
              <a:t>t")[3:]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    print('%s\t%0.3f'\</a:t>
            </a:r>
          </a:p>
          <a:p>
            <a:r>
              <a:rPr lang="en-US" sz="1400" dirty="0">
                <a:solidFill>
                  <a:srgbClr val="0070C0"/>
                </a:solidFill>
              </a:rPr>
              <a:t>    % (ID, </a:t>
            </a:r>
            <a:r>
              <a:rPr lang="en-US" sz="1400" dirty="0" err="1">
                <a:solidFill>
                  <a:srgbClr val="0070C0"/>
                </a:solidFill>
              </a:rPr>
              <a:t>get_len_norm_expr</a:t>
            </a:r>
            <a:r>
              <a:rPr lang="en-US" sz="1400" dirty="0">
                <a:solidFill>
                  <a:srgbClr val="0070C0"/>
                </a:solidFill>
              </a:rPr>
              <a:t>(</a:t>
            </a:r>
            <a:r>
              <a:rPr lang="en-US" sz="1400" dirty="0" err="1">
                <a:solidFill>
                  <a:srgbClr val="0070C0"/>
                </a:solidFill>
              </a:rPr>
              <a:t>trans_start</a:t>
            </a:r>
            <a:r>
              <a:rPr lang="en-US" sz="1400" dirty="0">
                <a:solidFill>
                  <a:srgbClr val="0070C0"/>
                </a:solidFill>
              </a:rPr>
              <a:t>, </a:t>
            </a:r>
            <a:r>
              <a:rPr lang="en-US" sz="1400" dirty="0" err="1">
                <a:solidFill>
                  <a:srgbClr val="0070C0"/>
                </a:solidFill>
              </a:rPr>
              <a:t>trans_stop</a:t>
            </a:r>
            <a:r>
              <a:rPr lang="en-US" sz="1400" dirty="0">
                <a:solidFill>
                  <a:srgbClr val="0070C0"/>
                </a:solidFill>
              </a:rPr>
              <a:t>, </a:t>
            </a:r>
            <a:r>
              <a:rPr lang="en-US" sz="1400" dirty="0" err="1">
                <a:solidFill>
                  <a:srgbClr val="0070C0"/>
                </a:solidFill>
              </a:rPr>
              <a:t>trans_counts</a:t>
            </a:r>
            <a:r>
              <a:rPr lang="en-US" sz="1400" dirty="0">
                <a:solidFill>
                  <a:srgbClr val="0070C0"/>
                </a:solidFill>
              </a:rPr>
              <a:t>)))</a:t>
            </a:r>
          </a:p>
        </p:txBody>
      </p:sp>
    </p:spTree>
    <p:extLst>
      <p:ext uri="{BB962C8B-B14F-4D97-AF65-F5344CB8AC3E}">
        <p14:creationId xmlns:p14="http://schemas.microsoft.com/office/powerpoint/2010/main" val="3510737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latin typeface="Calibri"/>
              </a:rPr>
              <a:t>Sample problem #1 – with comments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67141C-8716-0848-AF83-030F0903F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746" y="866899"/>
            <a:ext cx="5240507" cy="59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5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Sample problem #2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" y="1066801"/>
            <a:ext cx="8382000" cy="173238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Write a function that calculates the first n elements of the Fibonacci sequence.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Reminder: In the Fibonacci sequence of numbers, each number is the sum of the previous two numbers, starting with 0 and 1. This sequence begins: 0, 1, 1, 2, 3, 5, 8, 13, 21, 34, 55, 89, 144, 233, 377, 610, 987, …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The function should return these n elements as a list</a:t>
            </a:r>
          </a:p>
        </p:txBody>
      </p:sp>
    </p:spTree>
    <p:extLst>
      <p:ext uri="{BB962C8B-B14F-4D97-AF65-F5344CB8AC3E}">
        <p14:creationId xmlns:p14="http://schemas.microsoft.com/office/powerpoint/2010/main" val="514168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8172" y="1752600"/>
            <a:ext cx="7452050" cy="258532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 Calculate Fibonacci series up to n</a:t>
            </a:r>
          </a:p>
          <a:p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fibonacci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(n):    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fib_seq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= [0, 1];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for i in range(2,n):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fib_seq.append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fib_seq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[i-1] +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fib_seq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[i-2])      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fib_seq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[0:n]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Why not just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fib_seq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</a:t>
            </a:r>
          </a:p>
          <a:p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fibonacci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(10)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Solution #2</a:t>
            </a:r>
          </a:p>
        </p:txBody>
      </p:sp>
      <p:sp>
        <p:nvSpPr>
          <p:cNvPr id="7" name="Rectangle 6"/>
          <p:cNvSpPr/>
          <p:nvPr/>
        </p:nvSpPr>
        <p:spPr>
          <a:xfrm>
            <a:off x="908172" y="4601589"/>
            <a:ext cx="7452050" cy="369332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[0, 1, 1, 2, 3, 5, 8, 13, 21, 34]</a:t>
            </a:r>
          </a:p>
        </p:txBody>
      </p:sp>
    </p:spTree>
    <p:extLst>
      <p:ext uri="{BB962C8B-B14F-4D97-AF65-F5344CB8AC3E}">
        <p14:creationId xmlns:p14="http://schemas.microsoft.com/office/powerpoint/2010/main" val="2609173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Sample problem #3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959" y="1066801"/>
            <a:ext cx="8562081" cy="173238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Make the following improvements to your function: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Add two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optional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arguments that will denote alternative starting values (instead of 0 and 1). </a:t>
            </a:r>
          </a:p>
          <a:p>
            <a:pPr marL="914400" lvl="1" indent="-4572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Calibri"/>
              </a:rPr>
              <a:t>fibonacci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(10) 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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[0, 1, 1, 2, 3, 5, 8, 13, 21, 34]</a:t>
            </a:r>
          </a:p>
          <a:p>
            <a:pPr marL="914400" lvl="1" indent="-4572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Calibri"/>
              </a:rPr>
              <a:t>fibonacci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(10,4) 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 [4, 1, 5, 6, 11, 17, 28, 45, 73, 118]</a:t>
            </a:r>
          </a:p>
          <a:p>
            <a:pPr marL="914400" lvl="1" indent="-4572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Calibri"/>
              </a:rPr>
              <a:t>fibonacci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(10,4,7) 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[4, 7, 11, 18, 29, 47, 76, 123, 199, 322]</a:t>
            </a:r>
          </a:p>
          <a:p>
            <a:pPr marL="914400" lvl="1" indent="-4572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Return, in addition to the sequence, also the ratio of the last two elements you calculated (how would you return it?).</a:t>
            </a: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8" name="Picture 4" descr="File:Fibonacci spiral 34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26" y="5944054"/>
            <a:ext cx="1444974" cy="91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34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Solution #3</a:t>
            </a:r>
          </a:p>
        </p:txBody>
      </p:sp>
      <p:sp>
        <p:nvSpPr>
          <p:cNvPr id="9" name="Rectangle 8"/>
          <p:cNvSpPr/>
          <p:nvPr/>
        </p:nvSpPr>
        <p:spPr>
          <a:xfrm>
            <a:off x="802956" y="1104968"/>
            <a:ext cx="7462865" cy="452431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# Calculate Fibonacci series up to 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fibonacci</a:t>
            </a: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(n, start1=0, start2=1):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fib_seq</a:t>
            </a: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= [start1, start2];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for i in range(2,n):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fib_seq.append</a:t>
            </a: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fib_seq</a:t>
            </a: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[i-1]+</a:t>
            </a:r>
            <a:r>
              <a:rPr lang="en-US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fib_seq</a:t>
            </a: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[i-2])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ratio = float(</a:t>
            </a:r>
            <a:r>
              <a:rPr lang="en-US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fib_seq</a:t>
            </a: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[n-1])/float(</a:t>
            </a:r>
            <a:r>
              <a:rPr lang="en-US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fib_seq</a:t>
            </a: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[n-2])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return [</a:t>
            </a:r>
            <a:r>
              <a:rPr lang="en-US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fib_seq</a:t>
            </a: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[0:n], ratio]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, ratio = </a:t>
            </a:r>
            <a:r>
              <a:rPr lang="en-US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fibonacci</a:t>
            </a: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(1000)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print "first 10 elements:",</a:t>
            </a:r>
            <a:r>
              <a:rPr lang="en-US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[0:10]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print "ratio:", ratio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kern="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# Will print: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kern="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# first 10 elements:[0, 1, 1, 2, 3, 5, 8, 13, 21,34]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kern="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# ratio: 1.61803398875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43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Challenge problem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959" y="1066801"/>
            <a:ext cx="8235509" cy="173238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4488" indent="-344488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Write your own sort function!</a:t>
            </a:r>
          </a:p>
          <a:p>
            <a:pPr marL="344488" indent="-344488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pPr marL="344488" indent="-344488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Sort elements in ascending order.</a:t>
            </a:r>
          </a:p>
          <a:p>
            <a:pPr marL="344488" indent="-344488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pPr marL="344488" indent="-344488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The function should sort the input list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in-place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br>
              <a:rPr lang="en-US" sz="2800" dirty="0">
                <a:solidFill>
                  <a:prstClr val="black"/>
                </a:solidFill>
                <a:latin typeface="Calibri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</a:rPr>
              <a:t>(i.e. do not return a new sorted list as a return value; the list that is passed to the function should itself be sorted after the function is called). </a:t>
            </a:r>
          </a:p>
          <a:p>
            <a:pPr marL="344488" indent="-344488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pPr marL="344488" indent="-344488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As a return value, the function should return the number of elements that were in their appropriate (“sorted”) location in the original list.</a:t>
            </a:r>
          </a:p>
          <a:p>
            <a:pPr marL="344488" indent="-344488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pPr marL="344488" indent="-344488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You can use any sorting algorithm. Don’t worry about efficiency right now.</a:t>
            </a:r>
          </a:p>
        </p:txBody>
      </p:sp>
    </p:spTree>
    <p:extLst>
      <p:ext uri="{BB962C8B-B14F-4D97-AF65-F5344CB8AC3E}">
        <p14:creationId xmlns:p14="http://schemas.microsoft.com/office/powerpoint/2010/main" val="58748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53666"/>
              </p:ext>
            </p:extLst>
          </p:nvPr>
        </p:nvGraphicFramePr>
        <p:xfrm>
          <a:off x="4861763" y="3154508"/>
          <a:ext cx="3886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4" imgW="685800" imgH="228600" progId="Equation.DSMT4">
                  <p:embed/>
                </p:oleObj>
              </mc:Choice>
              <mc:Fallback>
                <p:oleObj name="Equation" r:id="rId4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1763" y="3154508"/>
                        <a:ext cx="38862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eft Brace 10"/>
          <p:cNvSpPr/>
          <p:nvPr/>
        </p:nvSpPr>
        <p:spPr>
          <a:xfrm rot="5400000" flipH="1">
            <a:off x="7248881" y="3254823"/>
            <a:ext cx="362859" cy="2133600"/>
          </a:xfrm>
          <a:prstGeom prst="lef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3044" y="4506945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the function itself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A close analogy is the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mathematical function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5779" y="2692130"/>
            <a:ext cx="3124200" cy="2971800"/>
            <a:chOff x="-2286001" y="2084619"/>
            <a:chExt cx="3124200" cy="2971800"/>
          </a:xfrm>
        </p:grpSpPr>
        <p:sp>
          <p:nvSpPr>
            <p:cNvPr id="10" name="Rectangle 9"/>
            <p:cNvSpPr/>
            <p:nvPr/>
          </p:nvSpPr>
          <p:spPr>
            <a:xfrm>
              <a:off x="-2286001" y="2084619"/>
              <a:ext cx="3124200" cy="2971800"/>
            </a:xfrm>
            <a:prstGeom prst="rect">
              <a:avLst/>
            </a:prstGeom>
            <a:solidFill>
              <a:srgbClr val="FDEAD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811062" y="3086887"/>
              <a:ext cx="2133600" cy="6858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cs typeface="Calibri" pitchFamily="34" charset="0"/>
                </a:rPr>
                <a:t>things happen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-903058" y="2553487"/>
              <a:ext cx="317593" cy="457200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cs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597599" y="2184155"/>
              <a:ext cx="1721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arguments go in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931423" y="4306087"/>
              <a:ext cx="2399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return value comes out</a:t>
              </a: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-903058" y="3848887"/>
              <a:ext cx="317593" cy="457200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cs typeface="Calibri" pitchFamily="34" charset="0"/>
              </a:endParaRPr>
            </a:p>
          </p:txBody>
        </p:sp>
      </p:grpSp>
      <p:sp>
        <p:nvSpPr>
          <p:cNvPr id="18" name="Line Callout 1 (Accent Bar) 17"/>
          <p:cNvSpPr/>
          <p:nvPr/>
        </p:nvSpPr>
        <p:spPr>
          <a:xfrm>
            <a:off x="5107714" y="2577455"/>
            <a:ext cx="1069153" cy="521732"/>
          </a:xfrm>
          <a:prstGeom prst="accentCallout1">
            <a:avLst>
              <a:gd name="adj1" fmla="val 65402"/>
              <a:gd name="adj2" fmla="val 105281"/>
              <a:gd name="adj3" fmla="val 170551"/>
              <a:gd name="adj4" fmla="val 299372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600" i="1" dirty="0">
                <a:solidFill>
                  <a:srgbClr val="0000FF"/>
                </a:solidFill>
                <a:cs typeface="Times New Roman" pitchFamily="18" charset="0"/>
              </a:rPr>
              <a:t>x</a:t>
            </a:r>
            <a:r>
              <a:rPr lang="en-US" sz="1600" dirty="0">
                <a:solidFill>
                  <a:prstClr val="black"/>
                </a:solidFill>
              </a:rPr>
              <a:t> is an 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argument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6251513" y="2943267"/>
            <a:ext cx="335901" cy="721586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</p:cxnSp>
      <p:cxnSp>
        <p:nvCxnSpPr>
          <p:cNvPr id="20" name="Straight Connector 19"/>
          <p:cNvCxnSpPr>
            <a:stCxn id="9" idx="2"/>
          </p:cNvCxnSpPr>
          <p:nvPr/>
        </p:nvCxnSpPr>
        <p:spPr>
          <a:xfrm>
            <a:off x="4572000" y="1139825"/>
            <a:ext cx="0" cy="5410265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Callout 1 (Accent Bar) 25"/>
          <p:cNvSpPr/>
          <p:nvPr/>
        </p:nvSpPr>
        <p:spPr>
          <a:xfrm>
            <a:off x="6494109" y="5329585"/>
            <a:ext cx="1265096" cy="521732"/>
          </a:xfrm>
          <a:prstGeom prst="accentCallout1">
            <a:avLst>
              <a:gd name="adj1" fmla="val 31422"/>
              <a:gd name="adj2" fmla="val -4613"/>
              <a:gd name="adj3" fmla="val -215742"/>
              <a:gd name="adj4" fmla="val -98163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600" i="1" dirty="0">
                <a:solidFill>
                  <a:srgbClr val="0000FF"/>
                </a:solidFill>
                <a:cs typeface="Times New Roman" pitchFamily="18" charset="0"/>
              </a:rPr>
              <a:t>y</a:t>
            </a:r>
            <a:r>
              <a:rPr lang="en-US" sz="1600" dirty="0">
                <a:solidFill>
                  <a:prstClr val="black"/>
                </a:solidFill>
              </a:rPr>
              <a:t> is the return value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3949" y="1517035"/>
            <a:ext cx="288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</a:rPr>
              <a:t>A Python Function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8563" y="1519535"/>
            <a:ext cx="3831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</a:rPr>
              <a:t>A mathematical Function</a:t>
            </a:r>
          </a:p>
        </p:txBody>
      </p:sp>
    </p:spTree>
    <p:extLst>
      <p:ext uri="{BB962C8B-B14F-4D97-AF65-F5344CB8AC3E}">
        <p14:creationId xmlns:p14="http://schemas.microsoft.com/office/powerpoint/2010/main" val="3766790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Challenge solution 1</a:t>
            </a:r>
          </a:p>
        </p:txBody>
      </p:sp>
      <p:sp>
        <p:nvSpPr>
          <p:cNvPr id="7" name="Line Callout 1 (Accent Bar) 6"/>
          <p:cNvSpPr/>
          <p:nvPr/>
        </p:nvSpPr>
        <p:spPr>
          <a:xfrm>
            <a:off x="6634075" y="2871359"/>
            <a:ext cx="2267329" cy="599627"/>
          </a:xfrm>
          <a:prstGeom prst="accentCallout1">
            <a:avLst>
              <a:gd name="adj1" fmla="val 41879"/>
              <a:gd name="adj2" fmla="val -3129"/>
              <a:gd name="adj3" fmla="val 141807"/>
              <a:gd name="adj4" fmla="val -68719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</a:rPr>
              <a:t>This is the actual sorting algorithm. Simple!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2118" y="951631"/>
            <a:ext cx="7039961" cy="4616648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swap(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a_list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k, l):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temp = 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a_list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[k]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a_list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[k] = 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a_list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[l]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a_list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[l] = temp</a:t>
            </a:r>
          </a:p>
          <a:p>
            <a:endParaRPr lang="en-US" sz="1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bubbleSort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a_list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n = 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a_list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a_list_copy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= [] # note: why don't we use assignment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for item in 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a_list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a_list_copy.append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(item)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bubble sort	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for i in range(n):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for j in range(n-1):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if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a_list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[j] &gt;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a_list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[j+1]:     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swap(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a_list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j, j+1) # note: in place swapping </a:t>
            </a:r>
          </a:p>
          <a:p>
            <a:endParaRPr lang="en-US" sz="1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# check how many are in the right place	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count = 0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for i in range(n):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  if 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a_list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[i] == 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a_list_copy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[i]: count += 1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return count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1350" y="5632493"/>
            <a:ext cx="7039961" cy="1169551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= [1, 3, 2, 15, 7, 4, 8, 12]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&gt;&gt;&gt; print 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bubbleSort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&gt;&gt;&gt; print </a:t>
            </a:r>
            <a:r>
              <a:rPr lang="en-US" sz="1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ls</a:t>
            </a:r>
            <a:endParaRPr lang="en-US" sz="1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[1, 2, 3, 4, 7, 8, 12, 15]</a:t>
            </a:r>
          </a:p>
        </p:txBody>
      </p:sp>
    </p:spTree>
    <p:extLst>
      <p:ext uri="{BB962C8B-B14F-4D97-AF65-F5344CB8AC3E}">
        <p14:creationId xmlns:p14="http://schemas.microsoft.com/office/powerpoint/2010/main" val="4101685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4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A quick example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066801"/>
            <a:ext cx="8382000" cy="5436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5211" y="1276740"/>
            <a:ext cx="5714990" cy="501675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sz="1600" b="1" kern="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makeDict</a:t>
            </a:r>
            <a:r>
              <a:rPr lang="en-US" sz="1600" b="1" kern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kern="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fileName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myFile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kern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open(</a:t>
            </a:r>
            <a:r>
              <a:rPr lang="en-US" sz="1600" b="1" kern="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fileName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, "r")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myDict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= {}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for line in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myFile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    fields =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line.strip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().split("\t")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myDict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[fields[0]] = float(fields[1])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myFile.close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600" b="1" kern="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myDict</a:t>
            </a:r>
            <a:endParaRPr lang="en-US" sz="1600" b="1" kern="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FirstFileName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= sys.argv[1]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uFill>
                  <a:solidFill>
                    <a:srgbClr val="FFFF00"/>
                  </a:solidFill>
                </a:u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uFill>
                  <a:solidFill>
                    <a:srgbClr val="FFFF00"/>
                  </a:solidFill>
                </a:uFill>
                <a:latin typeface="Courier New" pitchFamily="49" charset="0"/>
                <a:cs typeface="Courier New" pitchFamily="49" charset="0"/>
              </a:rPr>
              <a:t>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makeDict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FirstFileName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SecondFileName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[2]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SecondDict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makeDict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SecondFileName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FlyGenesDict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makeDict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(“FlyGeneAtlas.txt”)</a:t>
            </a:r>
          </a:p>
        </p:txBody>
      </p:sp>
      <p:sp>
        <p:nvSpPr>
          <p:cNvPr id="16" name="Line Callout 1 (Accent Bar) 15"/>
          <p:cNvSpPr/>
          <p:nvPr/>
        </p:nvSpPr>
        <p:spPr>
          <a:xfrm>
            <a:off x="7300140" y="2546605"/>
            <a:ext cx="1108036" cy="541827"/>
          </a:xfrm>
          <a:prstGeom prst="accentCallout1">
            <a:avLst>
              <a:gd name="adj1" fmla="val 43080"/>
              <a:gd name="adj2" fmla="val -4047"/>
              <a:gd name="adj3" fmla="val 43278"/>
              <a:gd name="adj4" fmla="val -4457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Write once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6316856" y="1772816"/>
            <a:ext cx="438509" cy="201230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ine Callout 1 (Accent Bar) 16"/>
          <p:cNvSpPr/>
          <p:nvPr/>
        </p:nvSpPr>
        <p:spPr>
          <a:xfrm>
            <a:off x="7262816" y="3986631"/>
            <a:ext cx="1237372" cy="541827"/>
          </a:xfrm>
          <a:prstGeom prst="accentCallout1">
            <a:avLst>
              <a:gd name="adj1" fmla="val 43080"/>
              <a:gd name="adj2" fmla="val -4047"/>
              <a:gd name="adj3" fmla="val 41556"/>
              <a:gd name="adj4" fmla="val -7670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Use many times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316856" y="4229551"/>
            <a:ext cx="873179" cy="566384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 flipV="1">
            <a:off x="6316856" y="4229551"/>
            <a:ext cx="873179" cy="1807356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51313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A note about namespace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066801"/>
            <a:ext cx="8382000" cy="5436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5211" y="1276740"/>
            <a:ext cx="5714990" cy="501675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makeDict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kern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fileName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myFile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= open(</a:t>
            </a:r>
            <a:r>
              <a:rPr lang="en-US" sz="1600" b="1" kern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fileName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, "r")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myDict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= {}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for line in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myFile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    fields =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line.strip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().split("\t")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myDict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[fields[0]] = float(fields[1])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myFile.close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600" b="1" kern="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myDict</a:t>
            </a:r>
            <a:endParaRPr lang="en-US" sz="1600" b="1" kern="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>
                <a:solidFill>
                  <a:srgbClr val="9BBB59">
                    <a:lumMod val="75000"/>
                  </a:srgbClr>
                </a:solidFill>
                <a:latin typeface="Courier New" pitchFamily="49" charset="0"/>
                <a:cs typeface="Courier New" pitchFamily="49" charset="0"/>
              </a:rPr>
              <a:t>FirstFileName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= sys.argv[1]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uFill>
                  <a:solidFill>
                    <a:srgbClr val="FFFF00"/>
                  </a:solidFill>
                </a:u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uFill>
                  <a:solidFill>
                    <a:srgbClr val="FFFF00"/>
                  </a:solidFill>
                </a:uFill>
                <a:latin typeface="Courier New" pitchFamily="49" charset="0"/>
                <a:cs typeface="Courier New" pitchFamily="49" charset="0"/>
              </a:rPr>
              <a:t>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makeDict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kern="0" dirty="0" err="1">
                <a:solidFill>
                  <a:srgbClr val="9BBB59">
                    <a:lumMod val="75000"/>
                  </a:srgbClr>
                </a:solidFill>
                <a:latin typeface="Courier New" pitchFamily="49" charset="0"/>
                <a:cs typeface="Courier New" pitchFamily="49" charset="0"/>
              </a:rPr>
              <a:t>FirstFileName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>
                <a:solidFill>
                  <a:prstClr val="white">
                    <a:lumMod val="65000"/>
                  </a:prstClr>
                </a:solidFill>
                <a:latin typeface="Courier New" pitchFamily="49" charset="0"/>
                <a:cs typeface="Courier New" pitchFamily="49" charset="0"/>
              </a:rPr>
              <a:t>SecondFileName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[2]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SecondDict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makeDict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kern="0" dirty="0" err="1">
                <a:solidFill>
                  <a:prstClr val="white">
                    <a:lumMod val="65000"/>
                  </a:prstClr>
                </a:solidFill>
                <a:latin typeface="Courier New" pitchFamily="49" charset="0"/>
                <a:cs typeface="Courier New" pitchFamily="49" charset="0"/>
              </a:rPr>
              <a:t>SecondFileName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FlyGenesDict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makeDict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kern="0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“FlyGeneAtlas.txt”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6" name="Line Callout 1 (Accent Bar) 15"/>
          <p:cNvSpPr/>
          <p:nvPr/>
        </p:nvSpPr>
        <p:spPr>
          <a:xfrm>
            <a:off x="7300140" y="2546605"/>
            <a:ext cx="1108036" cy="541827"/>
          </a:xfrm>
          <a:prstGeom prst="accentCallout1">
            <a:avLst>
              <a:gd name="adj1" fmla="val 43080"/>
              <a:gd name="adj2" fmla="val -4047"/>
              <a:gd name="adj3" fmla="val 43278"/>
              <a:gd name="adj4" fmla="val -4457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Write once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6316856" y="1772816"/>
            <a:ext cx="438509" cy="201230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Callout 1 (Accent Bar) 9"/>
          <p:cNvSpPr/>
          <p:nvPr/>
        </p:nvSpPr>
        <p:spPr>
          <a:xfrm>
            <a:off x="7262816" y="3986631"/>
            <a:ext cx="1237372" cy="541827"/>
          </a:xfrm>
          <a:prstGeom prst="accentCallout1">
            <a:avLst>
              <a:gd name="adj1" fmla="val 43080"/>
              <a:gd name="adj2" fmla="val -4047"/>
              <a:gd name="adj3" fmla="val 41556"/>
              <a:gd name="adj4" fmla="val -7670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Use many times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316856" y="4229551"/>
            <a:ext cx="873179" cy="566384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 flipV="1">
            <a:off x="6316856" y="4229551"/>
            <a:ext cx="873179" cy="1807356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6728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A note about namespace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066801"/>
            <a:ext cx="8382000" cy="5436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5211" y="1276740"/>
            <a:ext cx="5714990" cy="501675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sz="1600" b="1" kern="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makeDict</a:t>
            </a:r>
            <a:r>
              <a:rPr lang="en-US" sz="1600" b="1" kern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kern="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fileName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myFile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kern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open(</a:t>
            </a:r>
            <a:r>
              <a:rPr lang="en-US" sz="1600" b="1" kern="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fileName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, "r")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kern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myDict</a:t>
            </a:r>
            <a:r>
              <a:rPr lang="en-US" sz="1600" b="1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= {}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for line in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myFile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    fields =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line.strip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().split("\t")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myDict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[fields[0]] = float(fields[1])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myFile.close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600" b="1" kern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myDict</a:t>
            </a:r>
            <a:endParaRPr lang="en-US" sz="1600" b="1" kern="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FirstFileName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= sys.argv[1]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BBB59">
                    <a:lumMod val="75000"/>
                  </a:srgbClr>
                </a:solidFill>
                <a:uFill>
                  <a:solidFill>
                    <a:srgbClr val="FFFF00"/>
                  </a:solidFill>
                </a:u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sz="1600" b="1" kern="0" dirty="0" err="1">
                <a:solidFill>
                  <a:srgbClr val="9BBB59">
                    <a:lumMod val="75000"/>
                  </a:srgbClr>
                </a:solidFill>
                <a:uFill>
                  <a:solidFill>
                    <a:srgbClr val="FFFF00"/>
                  </a:solidFill>
                </a:uFill>
                <a:latin typeface="Courier New" pitchFamily="49" charset="0"/>
                <a:cs typeface="Courier New" pitchFamily="49" charset="0"/>
              </a:rPr>
              <a:t>Dict</a:t>
            </a:r>
            <a:r>
              <a:rPr lang="en-US" sz="1600" b="1" kern="0" dirty="0">
                <a:solidFill>
                  <a:srgbClr val="9BBB59">
                    <a:lumMod val="75000"/>
                  </a:srgb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makeDict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FirstFileName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SecondFileName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[2]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>
                <a:solidFill>
                  <a:prstClr val="white">
                    <a:lumMod val="65000"/>
                  </a:prstClr>
                </a:solidFill>
                <a:latin typeface="Courier New" pitchFamily="49" charset="0"/>
                <a:cs typeface="Courier New" pitchFamily="49" charset="0"/>
              </a:rPr>
              <a:t>SecondDict</a:t>
            </a:r>
            <a:r>
              <a:rPr lang="en-US" sz="1600" b="1" kern="0" dirty="0">
                <a:solidFill>
                  <a:prstClr val="white">
                    <a:lumMod val="65000"/>
                  </a:prst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makeDict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SecondFileName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333399">
                  <a:lumMod val="60000"/>
                  <a:lumOff val="4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>
                <a:solidFill>
                  <a:srgbClr val="FFCC00"/>
                </a:solidFill>
                <a:latin typeface="Courier New" pitchFamily="49" charset="0"/>
                <a:cs typeface="Courier New" pitchFamily="49" charset="0"/>
              </a:rPr>
              <a:t>FlyGenesDict</a:t>
            </a:r>
            <a:r>
              <a:rPr lang="en-US" sz="1600" b="1" kern="0" dirty="0">
                <a:solidFill>
                  <a:srgbClr val="FFCC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makeDict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(“FlyGeneAtlas.txt”)</a:t>
            </a:r>
          </a:p>
        </p:txBody>
      </p:sp>
      <p:sp>
        <p:nvSpPr>
          <p:cNvPr id="16" name="Line Callout 1 (Accent Bar) 15"/>
          <p:cNvSpPr/>
          <p:nvPr/>
        </p:nvSpPr>
        <p:spPr>
          <a:xfrm>
            <a:off x="7300140" y="2546605"/>
            <a:ext cx="1108036" cy="541827"/>
          </a:xfrm>
          <a:prstGeom prst="accentCallout1">
            <a:avLst>
              <a:gd name="adj1" fmla="val 43080"/>
              <a:gd name="adj2" fmla="val -4047"/>
              <a:gd name="adj3" fmla="val 43278"/>
              <a:gd name="adj4" fmla="val -4457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Write once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6316856" y="1772816"/>
            <a:ext cx="438509" cy="201230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Line Callout 1 (Accent Bar) 12"/>
          <p:cNvSpPr/>
          <p:nvPr/>
        </p:nvSpPr>
        <p:spPr>
          <a:xfrm>
            <a:off x="7262816" y="3986631"/>
            <a:ext cx="1237372" cy="541827"/>
          </a:xfrm>
          <a:prstGeom prst="accentCallout1">
            <a:avLst>
              <a:gd name="adj1" fmla="val 43080"/>
              <a:gd name="adj2" fmla="val -4047"/>
              <a:gd name="adj3" fmla="val 41556"/>
              <a:gd name="adj4" fmla="val -7670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Use many times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316856" y="4229551"/>
            <a:ext cx="873179" cy="566384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 flipV="1">
            <a:off x="6316856" y="4229551"/>
            <a:ext cx="873179" cy="1807356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64939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Returning values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066802"/>
            <a:ext cx="8382000" cy="659362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Check the following function: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What does this function do?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40841" y="1723200"/>
            <a:ext cx="4462318" cy="181588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# This function …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#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def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CalcSum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a_list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sum = 0	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for item in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a_list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    sum += item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return sum</a:t>
            </a:r>
          </a:p>
        </p:txBody>
      </p:sp>
    </p:spTree>
    <p:extLst>
      <p:ext uri="{BB962C8B-B14F-4D97-AF65-F5344CB8AC3E}">
        <p14:creationId xmlns:p14="http://schemas.microsoft.com/office/powerpoint/2010/main" val="420671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Returning values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40841" y="4437334"/>
            <a:ext cx="4462318" cy="83099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&gt;&gt;&gt;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my_list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= [1, 3, 2, 9]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&gt;&gt;&gt; print 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CalcSum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my_list</a:t>
            </a: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15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066802"/>
            <a:ext cx="8382000" cy="659362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Check the following function: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What does this function do?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40841" y="1723200"/>
            <a:ext cx="4462318" cy="181588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# This function calculates the sum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# of all the elements in a list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def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CalcSum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a_list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sum = 0	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for item in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a_list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    sum += item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return sum</a:t>
            </a:r>
          </a:p>
        </p:txBody>
      </p:sp>
    </p:spTree>
    <p:extLst>
      <p:ext uri="{BB962C8B-B14F-4D97-AF65-F5344CB8AC3E}">
        <p14:creationId xmlns:p14="http://schemas.microsoft.com/office/powerpoint/2010/main" val="71383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Returning more than one value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066802"/>
            <a:ext cx="8382000" cy="659362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Let’s be more ambitious: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How can we return both values?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40841" y="1788517"/>
            <a:ext cx="4462318" cy="255454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# This function calculates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the sum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#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AND the product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of all the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# elements in a list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def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CalcSumAndProd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kern="0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a_list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sum = 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prod = 1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for item in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a_list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    sum += item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Courier New" pitchFamily="49" charset="0"/>
                <a:cs typeface="Courier New" pitchFamily="49" charset="0"/>
              </a:rPr>
              <a:t>        prod *= item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399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return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26541422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 - EL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29402</TotalTime>
  <Words>2960</Words>
  <Application>Microsoft Macintosh PowerPoint</Application>
  <PresentationFormat>On-screen Show (4:3)</PresentationFormat>
  <Paragraphs>420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Courier New</vt:lpstr>
      <vt:lpstr>Menlo</vt:lpstr>
      <vt:lpstr>Times New Roman</vt:lpstr>
      <vt:lpstr>Wingdings</vt:lpstr>
      <vt:lpstr>Default Design</vt:lpstr>
      <vt:lpstr>Office Theme</vt:lpstr>
      <vt:lpstr>1_Office Theme</vt:lpstr>
      <vt:lpstr>Equation</vt:lpstr>
      <vt:lpstr>More on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S Noble</dc:creator>
  <cp:lastModifiedBy>Brian Beliveau</cp:lastModifiedBy>
  <cp:revision>320</cp:revision>
  <cp:lastPrinted>2020-02-18T18:12:44Z</cp:lastPrinted>
  <dcterms:created xsi:type="dcterms:W3CDTF">2008-01-08T19:18:25Z</dcterms:created>
  <dcterms:modified xsi:type="dcterms:W3CDTF">2020-02-18T18:22:43Z</dcterms:modified>
</cp:coreProperties>
</file>