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3" r:id="rId2"/>
    <p:sldId id="326" r:id="rId3"/>
    <p:sldId id="266" r:id="rId4"/>
    <p:sldId id="335" r:id="rId5"/>
    <p:sldId id="358" r:id="rId6"/>
    <p:sldId id="343" r:id="rId7"/>
    <p:sldId id="341" r:id="rId8"/>
    <p:sldId id="361" r:id="rId9"/>
    <p:sldId id="362" r:id="rId10"/>
    <p:sldId id="346" r:id="rId11"/>
    <p:sldId id="345" r:id="rId12"/>
    <p:sldId id="355" r:id="rId13"/>
    <p:sldId id="356" r:id="rId14"/>
    <p:sldId id="354" r:id="rId15"/>
    <p:sldId id="347" r:id="rId16"/>
    <p:sldId id="325" r:id="rId17"/>
    <p:sldId id="348" r:id="rId18"/>
    <p:sldId id="349" r:id="rId19"/>
    <p:sldId id="350" r:id="rId20"/>
    <p:sldId id="29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899"/>
    <a:srgbClr val="BD05A7"/>
    <a:srgbClr val="8997FB"/>
    <a:srgbClr val="5C6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90847" autoAdjust="0"/>
  </p:normalViewPr>
  <p:slideViewPr>
    <p:cSldViewPr snapToGrid="0" snapToObjects="1">
      <p:cViewPr varScale="1">
        <p:scale>
          <a:sx n="103" d="100"/>
          <a:sy n="103" d="100"/>
        </p:scale>
        <p:origin x="183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B6C8F8-BAF1-4771-8ABC-F292796824D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CBDB18-3D9F-4418-9A87-947707E85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BDB18-3D9F-4418-9A87-947707E85F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46C4-6244-410F-ADEC-3A86893A4423}" type="datetimeFigureOut">
              <a:rPr lang="en-US" smtClean="0"/>
              <a:pPr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14E9-4222-4A72-8713-D3519DB6E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91" y="948690"/>
            <a:ext cx="86898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Pace good (x3). </a:t>
            </a:r>
          </a:p>
          <a:p>
            <a:endParaRPr lang="en-US" b="1" dirty="0">
              <a:solidFill>
                <a:srgbClr val="7030A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Great.</a:t>
            </a:r>
            <a:endParaRPr lang="en-US" dirty="0">
              <a:solidFill>
                <a:srgbClr val="7030A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Going through practice problems together is very helpful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Really enjoyed the interactive session again today!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Going through a problem together, especially the logic needed before starting, was </a:t>
            </a:r>
            <a:r>
              <a:rPr lang="en-US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really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helpful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Interactive problems are extremely useful because they allow us to see how you think about and set up your code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Good to know, we will keep doing this and also emphasize this kind of thinking as we go through code examples in the practical lecture.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way we went through the interactive problem seemed counter intuitive because I’m so used to opening the file, parsing it, etc. before doing anything else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Either way is 100% OK. The most important things to focus on are identifying the necessary steps and writing effective code to tackle them.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6212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One Minute Responses</a:t>
            </a:r>
          </a:p>
        </p:txBody>
      </p:sp>
    </p:spTree>
    <p:extLst>
      <p:ext uri="{BB962C8B-B14F-4D97-AF65-F5344CB8AC3E}">
        <p14:creationId xmlns:p14="http://schemas.microsoft.com/office/powerpoint/2010/main" val="29887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7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now</a:t>
            </a:r>
            <a:br>
              <a:rPr lang="en-US" dirty="0"/>
            </a:br>
            <a:r>
              <a:rPr lang="en-US" dirty="0"/>
              <a:t>back to the “big” parsimony problem 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304" y="30863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/>
              <a:t>How do we find the most parsimonious tree amongst the </a:t>
            </a:r>
            <a:r>
              <a:rPr lang="en-US" sz="3200" b="1" i="1" dirty="0"/>
              <a:t>many </a:t>
            </a:r>
            <a:r>
              <a:rPr lang="en-US" sz="3200" i="1" dirty="0"/>
              <a:t>possible trees?</a:t>
            </a:r>
          </a:p>
        </p:txBody>
      </p:sp>
    </p:spTree>
    <p:extLst>
      <p:ext uri="{BB962C8B-B14F-4D97-AF65-F5344CB8AC3E}">
        <p14:creationId xmlns:p14="http://schemas.microsoft.com/office/powerpoint/2010/main" val="271468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0999" y="1066800"/>
            <a:ext cx="8557727" cy="5413375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b="1" dirty="0"/>
              <a:t>Exhaustive search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	Up to 8-10 leaves</a:t>
            </a:r>
            <a:r>
              <a:rPr lang="en-US" sz="2000" dirty="0"/>
              <a:t> (10k-2m </a:t>
            </a:r>
            <a:r>
              <a:rPr lang="en-US" sz="2000" dirty="0" err="1"/>
              <a:t>unrooted</a:t>
            </a:r>
            <a:r>
              <a:rPr lang="en-US" sz="2000" dirty="0"/>
              <a:t> trees, 135k-34m rooted)</a:t>
            </a:r>
            <a:br>
              <a:rPr lang="en-US" sz="2800" dirty="0"/>
            </a:br>
            <a:r>
              <a:rPr lang="en-US" sz="2800" dirty="0"/>
              <a:t>	Guaranteed results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b="1" dirty="0"/>
              <a:t>Branch-and-bound*:</a:t>
            </a:r>
            <a:br>
              <a:rPr lang="en-US" sz="2800" b="1" dirty="0"/>
            </a:br>
            <a:r>
              <a:rPr lang="en-US" sz="2800" b="1" dirty="0"/>
              <a:t>	</a:t>
            </a:r>
            <a:r>
              <a:rPr lang="en-US" sz="2800" dirty="0"/>
              <a:t>Up to 10-20 leaves</a:t>
            </a:r>
            <a:br>
              <a:rPr lang="en-US" sz="2800" dirty="0"/>
            </a:br>
            <a:r>
              <a:rPr lang="en-US" sz="2800" dirty="0"/>
              <a:t>	Guaranteed results!!!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1600" dirty="0"/>
              <a:t>* Branch-and-bound is a clever way of ruling out most trees as they are built, </a:t>
            </a:r>
            <a:br>
              <a:rPr lang="en-US" sz="1600" dirty="0"/>
            </a:br>
            <a:r>
              <a:rPr lang="en-US" sz="1600" dirty="0"/>
              <a:t>	so you can evaluate more trees by exhaustive search.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b="1" dirty="0"/>
              <a:t>Heuristic search </a:t>
            </a:r>
            <a:r>
              <a:rPr lang="en-US" sz="2800" dirty="0"/>
              <a:t>(e.g. hill-climb)</a:t>
            </a:r>
            <a:r>
              <a:rPr lang="en-US" sz="2800" b="1" dirty="0"/>
              <a:t>: </a:t>
            </a:r>
            <a:br>
              <a:rPr lang="en-US" sz="2800" dirty="0"/>
            </a:br>
            <a:r>
              <a:rPr lang="en-US" sz="2800" dirty="0"/>
              <a:t>	20+ leaves</a:t>
            </a:r>
            <a:br>
              <a:rPr lang="en-US" sz="2800" dirty="0"/>
            </a:br>
            <a:r>
              <a:rPr lang="en-US" sz="2800" dirty="0"/>
              <a:t>	May not find correct solution.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/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Searching tree space</a:t>
            </a:r>
          </a:p>
        </p:txBody>
      </p:sp>
    </p:spTree>
    <p:extLst>
      <p:ext uri="{BB962C8B-B14F-4D97-AF65-F5344CB8AC3E}">
        <p14:creationId xmlns:p14="http://schemas.microsoft.com/office/powerpoint/2010/main" val="38047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ermal.gg.utah.edu/tutorials/matlab/pea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6" y="867691"/>
            <a:ext cx="7383294" cy="57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Search space</a:t>
            </a:r>
          </a:p>
        </p:txBody>
      </p:sp>
    </p:spTree>
    <p:extLst>
      <p:ext uri="{BB962C8B-B14F-4D97-AF65-F5344CB8AC3E}">
        <p14:creationId xmlns:p14="http://schemas.microsoft.com/office/powerpoint/2010/main" val="23434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ermal.gg.utah.edu/tutorials/matlab/pea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6" y="867691"/>
            <a:ext cx="7383294" cy="57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Hill-climbing</a:t>
            </a:r>
          </a:p>
        </p:txBody>
      </p:sp>
      <p:pic>
        <p:nvPicPr>
          <p:cNvPr id="9220" name="Picture 4" descr="Hilly Landscape by 945ontw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7" y="137875"/>
            <a:ext cx="2400599" cy="16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0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illClimb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91" y="2153039"/>
            <a:ext cx="6924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Hill-climbing for searching “best” tree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942392" y="4784269"/>
            <a:ext cx="1269672" cy="681140"/>
          </a:xfrm>
          <a:prstGeom prst="accentCallout1">
            <a:avLst>
              <a:gd name="adj1" fmla="val 38033"/>
              <a:gd name="adj2" fmla="val 104724"/>
              <a:gd name="adj3" fmla="val -132112"/>
              <a:gd name="adj4" fmla="val 199467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Rejected related tree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185154" y="3221375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(Accent Bar) 9"/>
          <p:cNvSpPr/>
          <p:nvPr/>
        </p:nvSpPr>
        <p:spPr>
          <a:xfrm>
            <a:off x="4414919" y="5124839"/>
            <a:ext cx="1269672" cy="681140"/>
          </a:xfrm>
          <a:prstGeom prst="accentCallout1">
            <a:avLst>
              <a:gd name="adj1" fmla="val 38033"/>
              <a:gd name="adj2" fmla="val -4774"/>
              <a:gd name="adj3" fmla="val -225261"/>
              <a:gd name="adj4" fmla="val -59210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Starting tree</a:t>
            </a:r>
          </a:p>
        </p:txBody>
      </p:sp>
      <p:sp>
        <p:nvSpPr>
          <p:cNvPr id="11" name="Line Callout 1 (Accent Bar) 10"/>
          <p:cNvSpPr/>
          <p:nvPr/>
        </p:nvSpPr>
        <p:spPr>
          <a:xfrm>
            <a:off x="7260138" y="4244098"/>
            <a:ext cx="1269672" cy="576168"/>
          </a:xfrm>
          <a:prstGeom prst="accentCallout1">
            <a:avLst>
              <a:gd name="adj1" fmla="val 50988"/>
              <a:gd name="adj2" fmla="val -5508"/>
              <a:gd name="adj3" fmla="val -79900"/>
              <a:gd name="adj4" fmla="val -83501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Different trees</a:t>
            </a:r>
          </a:p>
        </p:txBody>
      </p:sp>
      <p:sp>
        <p:nvSpPr>
          <p:cNvPr id="12" name="Line Callout 1 (Accent Bar) 11"/>
          <p:cNvSpPr/>
          <p:nvPr/>
        </p:nvSpPr>
        <p:spPr>
          <a:xfrm>
            <a:off x="7912359" y="1609511"/>
            <a:ext cx="1129714" cy="681140"/>
          </a:xfrm>
          <a:prstGeom prst="accentCallout1">
            <a:avLst>
              <a:gd name="adj1" fmla="val 40773"/>
              <a:gd name="adj2" fmla="val -5313"/>
              <a:gd name="adj3" fmla="val 171996"/>
              <a:gd name="adj4" fmla="val -28793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Parsimony score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80922" y="4108593"/>
            <a:ext cx="1209113" cy="466884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5785658" y="3680876"/>
            <a:ext cx="1404377" cy="89460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sp>
        <p:nvSpPr>
          <p:cNvPr id="26" name="Line Callout 1 (Accent Bar) 25"/>
          <p:cNvSpPr/>
          <p:nvPr/>
        </p:nvSpPr>
        <p:spPr>
          <a:xfrm>
            <a:off x="758535" y="2179465"/>
            <a:ext cx="1269672" cy="681140"/>
          </a:xfrm>
          <a:prstGeom prst="accentCallout1">
            <a:avLst>
              <a:gd name="adj1" fmla="val 38033"/>
              <a:gd name="adj2" fmla="val 104724"/>
              <a:gd name="adj3" fmla="val 158297"/>
              <a:gd name="adj4" fmla="val 247969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Accepted related tree</a:t>
            </a:r>
          </a:p>
        </p:txBody>
      </p:sp>
      <p:sp>
        <p:nvSpPr>
          <p:cNvPr id="27" name="Line Callout 1 (Accent Bar) 26"/>
          <p:cNvSpPr/>
          <p:nvPr/>
        </p:nvSpPr>
        <p:spPr>
          <a:xfrm>
            <a:off x="1545771" y="1268941"/>
            <a:ext cx="1269672" cy="681140"/>
          </a:xfrm>
          <a:prstGeom prst="accentCallout1">
            <a:avLst>
              <a:gd name="adj1" fmla="val 38033"/>
              <a:gd name="adj2" fmla="val 104724"/>
              <a:gd name="adj3" fmla="val 159667"/>
              <a:gd name="adj4" fmla="val 148025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Final tree</a:t>
            </a:r>
          </a:p>
        </p:txBody>
      </p:sp>
      <p:sp>
        <p:nvSpPr>
          <p:cNvPr id="28" name="Line Callout 1 (Accent Bar) 27"/>
          <p:cNvSpPr/>
          <p:nvPr/>
        </p:nvSpPr>
        <p:spPr>
          <a:xfrm>
            <a:off x="4070336" y="1268941"/>
            <a:ext cx="1269672" cy="681140"/>
          </a:xfrm>
          <a:prstGeom prst="accentCallout1">
            <a:avLst>
              <a:gd name="adj1" fmla="val 38033"/>
              <a:gd name="adj2" fmla="val 104724"/>
              <a:gd name="adj3" fmla="val 258296"/>
              <a:gd name="adj4" fmla="val 168602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still possible that best tree is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5881" y="5858043"/>
            <a:ext cx="8449196" cy="941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A “greedy” algorithm: makes locally optimal choice to try and find global optimum</a:t>
            </a:r>
          </a:p>
        </p:txBody>
      </p:sp>
    </p:spTree>
    <p:extLst>
      <p:ext uri="{BB962C8B-B14F-4D97-AF65-F5344CB8AC3E}">
        <p14:creationId xmlns:p14="http://schemas.microsoft.com/office/powerpoint/2010/main" val="16409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NN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962" y="2376362"/>
            <a:ext cx="4691063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0999" y="1066800"/>
            <a:ext cx="8557727" cy="5413375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4488" lvl="0" indent="-344488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/>
              <a:t>Find a tree with some score.</a:t>
            </a:r>
          </a:p>
          <a:p>
            <a:pPr marL="344488" lvl="0" indent="-344488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/>
              <a:t>At </a:t>
            </a:r>
            <a:r>
              <a:rPr lang="en-US" sz="2400" b="1" dirty="0"/>
              <a:t>each internal branch </a:t>
            </a:r>
            <a:r>
              <a:rPr lang="en-US" sz="2400" dirty="0"/>
              <a:t>consider the two alternative arrangements of the 4 sub-trees.</a:t>
            </a:r>
          </a:p>
          <a:p>
            <a:pPr marL="344488" lvl="0" indent="-344488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/>
              <a:t>Keep the tree that has the best score</a:t>
            </a:r>
            <a:br>
              <a:rPr lang="en-US" sz="2400" dirty="0"/>
            </a:br>
            <a:r>
              <a:rPr lang="en-US" sz="2400" dirty="0"/>
              <a:t>(e.g., best parsimony score, which you </a:t>
            </a:r>
            <a:br>
              <a:rPr lang="en-US" sz="2400" dirty="0"/>
            </a:br>
            <a:r>
              <a:rPr lang="en-US" sz="2400" dirty="0"/>
              <a:t>can calculate using Fitch’s algorithm)</a:t>
            </a:r>
          </a:p>
          <a:p>
            <a:pPr marL="344488" lvl="0" indent="-344488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/>
              <a:t>Repeat.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Nearest-Neighbor Interchange (NNI)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3857304" y="4010021"/>
            <a:ext cx="1023316" cy="485193"/>
          </a:xfrm>
          <a:prstGeom prst="accentCallout1">
            <a:avLst>
              <a:gd name="adj1" fmla="val 38033"/>
              <a:gd name="adj2" fmla="val 104724"/>
              <a:gd name="adj3" fmla="val -15245"/>
              <a:gd name="adj4" fmla="val 163949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Sub-tree</a:t>
            </a:r>
          </a:p>
        </p:txBody>
      </p:sp>
    </p:spTree>
    <p:extLst>
      <p:ext uri="{BB962C8B-B14F-4D97-AF65-F5344CB8AC3E}">
        <p14:creationId xmlns:p14="http://schemas.microsoft.com/office/powerpoint/2010/main" val="23288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unrooted_tree_examp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7786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9400" y="2035175"/>
            <a:ext cx="6019800" cy="2103438"/>
            <a:chOff x="2819400" y="2035629"/>
            <a:chExt cx="6019800" cy="2102616"/>
          </a:xfrm>
        </p:grpSpPr>
        <p:grpSp>
          <p:nvGrpSpPr>
            <p:cNvPr id="8196" name="Group 5"/>
            <p:cNvGrpSpPr>
              <a:grpSpLocks/>
            </p:cNvGrpSpPr>
            <p:nvPr/>
          </p:nvGrpSpPr>
          <p:grpSpPr bwMode="auto">
            <a:xfrm>
              <a:off x="2819400" y="2035629"/>
              <a:ext cx="1592943" cy="2102616"/>
              <a:chOff x="3352800" y="2035629"/>
              <a:chExt cx="1592943" cy="210261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352800" y="2591037"/>
                <a:ext cx="381000" cy="6855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 rot="-3240000">
                <a:off x="3547343" y="3605713"/>
                <a:ext cx="380851" cy="68421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 rot="300000">
                <a:off x="4106863" y="2035629"/>
                <a:ext cx="838200" cy="380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8197" name="TextBox 6"/>
            <p:cNvSpPr txBox="1">
              <a:spLocks noChangeArrowheads="1"/>
            </p:cNvSpPr>
            <p:nvPr/>
          </p:nvSpPr>
          <p:spPr bwMode="auto">
            <a:xfrm>
              <a:off x="6372808" y="2200473"/>
              <a:ext cx="2466392" cy="119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three (of many) places where NNI can be considered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7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illClimb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91" y="2153039"/>
            <a:ext cx="6924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Hill-climbing with NNI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942392" y="4784269"/>
            <a:ext cx="1269672" cy="681140"/>
          </a:xfrm>
          <a:prstGeom prst="accentCallout1">
            <a:avLst>
              <a:gd name="adj1" fmla="val 38033"/>
              <a:gd name="adj2" fmla="val 104724"/>
              <a:gd name="adj3" fmla="val -132112"/>
              <a:gd name="adj4" fmla="val 199467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Rejected NNI tree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185154" y="3221375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(Accent Bar) 9"/>
          <p:cNvSpPr/>
          <p:nvPr/>
        </p:nvSpPr>
        <p:spPr>
          <a:xfrm>
            <a:off x="4414919" y="5124839"/>
            <a:ext cx="1269672" cy="681140"/>
          </a:xfrm>
          <a:prstGeom prst="accentCallout1">
            <a:avLst>
              <a:gd name="adj1" fmla="val 38033"/>
              <a:gd name="adj2" fmla="val -4774"/>
              <a:gd name="adj3" fmla="val -225261"/>
              <a:gd name="adj4" fmla="val -59210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Starting tree</a:t>
            </a:r>
          </a:p>
        </p:txBody>
      </p:sp>
      <p:sp>
        <p:nvSpPr>
          <p:cNvPr id="11" name="Line Callout 1 (Accent Bar) 10"/>
          <p:cNvSpPr/>
          <p:nvPr/>
        </p:nvSpPr>
        <p:spPr>
          <a:xfrm>
            <a:off x="7260138" y="4244098"/>
            <a:ext cx="1269672" cy="576168"/>
          </a:xfrm>
          <a:prstGeom prst="accentCallout1">
            <a:avLst>
              <a:gd name="adj1" fmla="val 50988"/>
              <a:gd name="adj2" fmla="val -5508"/>
              <a:gd name="adj3" fmla="val -79900"/>
              <a:gd name="adj4" fmla="val -83501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Different trees</a:t>
            </a:r>
          </a:p>
        </p:txBody>
      </p:sp>
      <p:sp>
        <p:nvSpPr>
          <p:cNvPr id="12" name="Line Callout 1 (Accent Bar) 11"/>
          <p:cNvSpPr/>
          <p:nvPr/>
        </p:nvSpPr>
        <p:spPr>
          <a:xfrm>
            <a:off x="7912359" y="1609511"/>
            <a:ext cx="1129714" cy="681140"/>
          </a:xfrm>
          <a:prstGeom prst="accentCallout1">
            <a:avLst>
              <a:gd name="adj1" fmla="val 40773"/>
              <a:gd name="adj2" fmla="val -5313"/>
              <a:gd name="adj3" fmla="val 171996"/>
              <a:gd name="adj4" fmla="val -28793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Parsimony score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80922" y="4108593"/>
            <a:ext cx="1209113" cy="466884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5785658" y="3680876"/>
            <a:ext cx="1404377" cy="89460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sp>
        <p:nvSpPr>
          <p:cNvPr id="26" name="Line Callout 1 (Accent Bar) 25"/>
          <p:cNvSpPr/>
          <p:nvPr/>
        </p:nvSpPr>
        <p:spPr>
          <a:xfrm>
            <a:off x="758535" y="2179465"/>
            <a:ext cx="1269672" cy="681140"/>
          </a:xfrm>
          <a:prstGeom prst="accentCallout1">
            <a:avLst>
              <a:gd name="adj1" fmla="val 38033"/>
              <a:gd name="adj2" fmla="val 104724"/>
              <a:gd name="adj3" fmla="val 158297"/>
              <a:gd name="adj4" fmla="val 247969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Accepted NNI tree</a:t>
            </a:r>
          </a:p>
        </p:txBody>
      </p:sp>
      <p:sp>
        <p:nvSpPr>
          <p:cNvPr id="27" name="Line Callout 1 (Accent Bar) 26"/>
          <p:cNvSpPr/>
          <p:nvPr/>
        </p:nvSpPr>
        <p:spPr>
          <a:xfrm>
            <a:off x="1545771" y="1268941"/>
            <a:ext cx="1269672" cy="681140"/>
          </a:xfrm>
          <a:prstGeom prst="accentCallout1">
            <a:avLst>
              <a:gd name="adj1" fmla="val 38033"/>
              <a:gd name="adj2" fmla="val 104724"/>
              <a:gd name="adj3" fmla="val 159667"/>
              <a:gd name="adj4" fmla="val 148025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Final tree</a:t>
            </a:r>
          </a:p>
        </p:txBody>
      </p:sp>
      <p:sp>
        <p:nvSpPr>
          <p:cNvPr id="28" name="Line Callout 1 (Accent Bar) 27"/>
          <p:cNvSpPr/>
          <p:nvPr/>
        </p:nvSpPr>
        <p:spPr>
          <a:xfrm>
            <a:off x="4070336" y="1268941"/>
            <a:ext cx="1269672" cy="681140"/>
          </a:xfrm>
          <a:prstGeom prst="accentCallout1">
            <a:avLst>
              <a:gd name="adj1" fmla="val 38033"/>
              <a:gd name="adj2" fmla="val 104724"/>
              <a:gd name="adj3" fmla="val 258296"/>
              <a:gd name="adj4" fmla="val 168602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still possible that best tree is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5881" y="6091843"/>
            <a:ext cx="3396343" cy="415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 “greedy” algorithm</a:t>
            </a:r>
          </a:p>
        </p:txBody>
      </p:sp>
    </p:spTree>
    <p:extLst>
      <p:ext uri="{BB962C8B-B14F-4D97-AF65-F5344CB8AC3E}">
        <p14:creationId xmlns:p14="http://schemas.microsoft.com/office/powerpoint/2010/main" val="267705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007" y="1156968"/>
            <a:ext cx="8001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200" i="1" dirty="0"/>
              <a:t>Construct all possible trees </a:t>
            </a:r>
            <a:r>
              <a:rPr lang="en-US" sz="3200" b="1" i="1" dirty="0">
                <a:solidFill>
                  <a:srgbClr val="C00000"/>
                </a:solidFill>
              </a:rPr>
              <a:t>or search the space of possible trees using NNI hill-climb</a:t>
            </a:r>
          </a:p>
          <a:p>
            <a:pPr marL="457200" indent="-457200">
              <a:buFont typeface="+mj-lt"/>
              <a:buAutoNum type="arabicParenR"/>
            </a:pPr>
            <a:endParaRPr lang="en-US" sz="2400" i="1" dirty="0"/>
          </a:p>
          <a:p>
            <a:pPr marL="457200" indent="-457200">
              <a:buFont typeface="+mj-lt"/>
              <a:buAutoNum type="arabicParenR"/>
            </a:pPr>
            <a:r>
              <a:rPr lang="en-US" sz="3200" i="1" dirty="0"/>
              <a:t>For each site in the alignment and for each tree count the minimal number of changes required </a:t>
            </a:r>
            <a:r>
              <a:rPr lang="en-US" sz="3200" b="1" i="1" dirty="0">
                <a:solidFill>
                  <a:srgbClr val="C00000"/>
                </a:solidFill>
              </a:rPr>
              <a:t>using Fitch’s algorithm</a:t>
            </a:r>
          </a:p>
          <a:p>
            <a:pPr marL="457200" indent="-457200">
              <a:buFont typeface="+mj-lt"/>
              <a:buAutoNum type="arabicParenR"/>
            </a:pPr>
            <a:endParaRPr lang="en-US" sz="2400" i="1" dirty="0"/>
          </a:p>
          <a:p>
            <a:pPr marL="457200" indent="-457200">
              <a:buFont typeface="+mj-lt"/>
              <a:buAutoNum type="arabicParenR"/>
            </a:pPr>
            <a:r>
              <a:rPr lang="en-US" sz="3200" i="1" dirty="0"/>
              <a:t>Add all sites up to obtain the total number of changes for each tree</a:t>
            </a:r>
          </a:p>
          <a:p>
            <a:pPr marL="457200" indent="-457200">
              <a:buFont typeface="+mj-lt"/>
              <a:buAutoNum type="arabicParenR"/>
            </a:pPr>
            <a:endParaRPr lang="en-US" sz="2400" i="1" dirty="0"/>
          </a:p>
          <a:p>
            <a:pPr marL="457200" indent="-457200">
              <a:buFont typeface="+mj-lt"/>
              <a:buAutoNum type="arabicParenR"/>
            </a:pPr>
            <a:r>
              <a:rPr lang="en-US" sz="3200" i="1" dirty="0"/>
              <a:t>Pick the tree with the lowest score </a:t>
            </a:r>
            <a:r>
              <a:rPr lang="en-US" sz="3200" b="1" i="1" dirty="0">
                <a:solidFill>
                  <a:srgbClr val="C00000"/>
                </a:solidFill>
              </a:rPr>
              <a:t>or search until no better tree can be found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parsimony algorithm</a:t>
            </a:r>
          </a:p>
        </p:txBody>
      </p:sp>
    </p:spTree>
    <p:extLst>
      <p:ext uri="{BB962C8B-B14F-4D97-AF65-F5344CB8AC3E}">
        <p14:creationId xmlns:p14="http://schemas.microsoft.com/office/powerpoint/2010/main" val="3733986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396" y="1429089"/>
            <a:ext cx="397795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Parsimony Trees: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Construct all possible trees </a:t>
            </a:r>
            <a:r>
              <a:rPr lang="en-US" sz="2000" b="1" i="1" dirty="0"/>
              <a:t>or search the space of possible trees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For each site in the alignment and for each tree count the minimal number of changes required </a:t>
            </a:r>
            <a:r>
              <a:rPr lang="en-US" sz="2000" b="1" i="1" dirty="0"/>
              <a:t>using Fitch’s algorithm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Add all sites up to obtain the total number of changes for each tree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Pick the tree with the lowest score</a:t>
            </a:r>
            <a:endParaRPr lang="en-US" sz="20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Phylogenetic trees: 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3309" y="1419755"/>
            <a:ext cx="3909526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Distance Trees: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Compute pairwise corrected distances.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Build tree by sequential clustering algorithm (UPGMA or Neighbor-Joining).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These algorithms don't consider all tree topologies, so they are very fast, even for large trees.</a:t>
            </a:r>
          </a:p>
          <a:p>
            <a:pPr marL="233363" indent="-233363">
              <a:buFont typeface="+mj-lt"/>
              <a:buAutoNum type="arabicParenR"/>
            </a:pP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5396" y="4736726"/>
            <a:ext cx="802743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Maximum-Likelihood Trees: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Tree evaluated for likelihood of data given tree.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Uses a specific model for evolutionary rates (such as Jukes-Cantor).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Like parsimony, must search tree space.</a:t>
            </a:r>
          </a:p>
          <a:p>
            <a:pPr marL="233363" indent="-233363">
              <a:buFont typeface="+mj-lt"/>
              <a:buAutoNum type="arabicParenR"/>
            </a:pPr>
            <a:r>
              <a:rPr lang="en-US" sz="2000" i="1" dirty="0"/>
              <a:t>Usually most accurate method but slow.</a:t>
            </a:r>
          </a:p>
        </p:txBody>
      </p:sp>
    </p:spTree>
    <p:extLst>
      <p:ext uri="{BB962C8B-B14F-4D97-AF65-F5344CB8AC3E}">
        <p14:creationId xmlns:p14="http://schemas.microsoft.com/office/powerpoint/2010/main" val="91731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91" y="948690"/>
            <a:ext cx="86898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Walking through 1 problem was a little slow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Agreed. Going forward, we can expect to spend less time on any one individual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we spend more time on algorithms and theory and less time on programming?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Programming is a core aspect of what this class is about, so we will continue to make it a strong focus. Please feel free to email me about theory/algorithms if there are questions or for extra sources of material.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I’m a bit confused where we are going with the parsimony lecture…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Hopefully today’s lecture will help!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you put updated material before class? My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powerpoints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are often different.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will try my best to have updated slides up a day in advance.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6212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One Minute Responses cont.</a:t>
            </a:r>
          </a:p>
        </p:txBody>
      </p:sp>
    </p:spTree>
    <p:extLst>
      <p:ext uri="{BB962C8B-B14F-4D97-AF65-F5344CB8AC3E}">
        <p14:creationId xmlns:p14="http://schemas.microsoft.com/office/powerpoint/2010/main" val="14197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43000"/>
            <a:ext cx="8790214" cy="1470025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Parsimony</a:t>
            </a:r>
            <a:br>
              <a:rPr lang="en-US" sz="7200" b="1" dirty="0"/>
            </a:br>
            <a:r>
              <a:rPr lang="en-US" sz="3600" b="1" dirty="0"/>
              <a:t>Small + Large Parsimony &amp; Search Algorithms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239000" cy="1752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Genome 559: Introduction to Statistical and Computational Genomics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Elhanan </a:t>
            </a:r>
            <a:r>
              <a:rPr lang="en-US" sz="2800" b="1" dirty="0" err="1">
                <a:solidFill>
                  <a:schemeClr val="tx1"/>
                </a:solidFill>
              </a:rPr>
              <a:t>Borenstein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0"/>
            <a:ext cx="8382000" cy="5413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The parsimony principle: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/>
              <a:t>Find the tree that requires the </a:t>
            </a:r>
            <a:br>
              <a:rPr lang="en-US" sz="2400" dirty="0"/>
            </a:br>
            <a:r>
              <a:rPr lang="en-US" sz="2400" dirty="0"/>
              <a:t>fewest evolutionary changes!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A fundamentally different method: 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/>
              <a:t>Search rather than reconstruct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Parsimony algorithm</a:t>
            </a:r>
          </a:p>
          <a:p>
            <a:pPr marL="914400" lvl="1" indent="-4572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/>
              <a:t>Construct all possible trees</a:t>
            </a:r>
          </a:p>
          <a:p>
            <a:pPr marL="914400" lvl="1" indent="-4572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/>
              <a:t>For each site in the alignment and for each tree count the minimal number of changes required</a:t>
            </a:r>
          </a:p>
          <a:p>
            <a:pPr marL="914400" lvl="1" indent="-4572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/>
              <a:t>Add sites to obtain the total number of changes required for each tree</a:t>
            </a:r>
          </a:p>
          <a:p>
            <a:pPr marL="914400" lvl="1" indent="-4572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/>
              <a:t>Pick the tree with the lowest score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quick review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02220" y="1166323"/>
            <a:ext cx="2565919" cy="2920485"/>
            <a:chOff x="6550090" y="1222309"/>
            <a:chExt cx="2118049" cy="2295331"/>
          </a:xfrm>
        </p:grpSpPr>
        <p:sp>
          <p:nvSpPr>
            <p:cNvPr id="2" name="Rectangle 1"/>
            <p:cNvSpPr/>
            <p:nvPr/>
          </p:nvSpPr>
          <p:spPr>
            <a:xfrm>
              <a:off x="6550090" y="1222309"/>
              <a:ext cx="2118049" cy="22953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hgco_tree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3583" y="1339069"/>
              <a:ext cx="1940581" cy="2097396"/>
            </a:xfrm>
            <a:prstGeom prst="rect">
              <a:avLst/>
            </a:prstGeom>
          </p:spPr>
        </p:pic>
      </p:grpSp>
      <p:sp>
        <p:nvSpPr>
          <p:cNvPr id="7" name="Line Callout 1 (Accent Bar) 6"/>
          <p:cNvSpPr/>
          <p:nvPr/>
        </p:nvSpPr>
        <p:spPr>
          <a:xfrm>
            <a:off x="5107446" y="3843560"/>
            <a:ext cx="1108036" cy="383491"/>
          </a:xfrm>
          <a:prstGeom prst="accentCallout1">
            <a:avLst>
              <a:gd name="adj1" fmla="val 43080"/>
              <a:gd name="adj2" fmla="val -4047"/>
              <a:gd name="adj3" fmla="val 55332"/>
              <a:gd name="adj4" fmla="val -32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Too many!</a:t>
            </a:r>
          </a:p>
        </p:txBody>
      </p:sp>
      <p:sp>
        <p:nvSpPr>
          <p:cNvPr id="9" name="Line Callout 1 (Accent Bar) 8"/>
          <p:cNvSpPr/>
          <p:nvPr/>
        </p:nvSpPr>
        <p:spPr>
          <a:xfrm>
            <a:off x="6443508" y="4655977"/>
            <a:ext cx="1907389" cy="449468"/>
          </a:xfrm>
          <a:prstGeom prst="accentCallout1">
            <a:avLst>
              <a:gd name="adj1" fmla="val 18750"/>
              <a:gd name="adj2" fmla="val -4047"/>
              <a:gd name="adj3" fmla="val 44886"/>
              <a:gd name="adj4" fmla="val -239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The small parsimony problem</a:t>
            </a:r>
          </a:p>
        </p:txBody>
      </p:sp>
    </p:spTree>
    <p:extLst>
      <p:ext uri="{BB962C8B-B14F-4D97-AF65-F5344CB8AC3E}">
        <p14:creationId xmlns:p14="http://schemas.microsoft.com/office/powerpoint/2010/main" val="8837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0"/>
            <a:ext cx="8382000" cy="5413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Small vs. large parsimony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b="1" dirty="0"/>
              <a:t>Large parsimony:</a:t>
            </a:r>
            <a:r>
              <a:rPr lang="en-US" sz="2400" dirty="0"/>
              <a:t> Find the topology which gives best score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b="1" dirty="0"/>
              <a:t>Small parsimony</a:t>
            </a:r>
            <a:r>
              <a:rPr lang="en-US" sz="2400" dirty="0"/>
              <a:t>: Given a tree topology and the state in all the tips, find the minimal number of changes required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/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Fitch’s algorithm:</a:t>
            </a:r>
          </a:p>
          <a:p>
            <a:pPr marL="796925" lvl="1" indent="-339725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b="1" dirty="0"/>
              <a:t>Bottom-up phase</a:t>
            </a:r>
            <a:r>
              <a:rPr lang="en-US" sz="2400" dirty="0"/>
              <a:t>: Determine the set of possible states</a:t>
            </a:r>
          </a:p>
          <a:p>
            <a:pPr marL="796925" lvl="1" indent="-339725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b="1" dirty="0"/>
              <a:t>Top-down phase</a:t>
            </a:r>
            <a:r>
              <a:rPr lang="en-US" sz="2400" dirty="0"/>
              <a:t>: Pick a state for each internal node</a:t>
            </a:r>
            <a:endParaRPr lang="en-US" sz="2000" dirty="0"/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quick review – </a:t>
            </a:r>
            <a:r>
              <a:rPr lang="en-US" dirty="0" err="1"/>
              <a:t>cont</a:t>
            </a:r>
            <a:r>
              <a:rPr lang="en-US" dirty="0"/>
              <a:t>’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18" y="4904310"/>
            <a:ext cx="3402595" cy="14754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26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0999" y="1243777"/>
            <a:ext cx="8557727" cy="249749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4488" lvl="0" indent="-344488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Initialization: </a:t>
            </a:r>
            <a:r>
              <a:rPr lang="en-US" sz="2800" i="1" dirty="0"/>
              <a:t>R</a:t>
            </a:r>
            <a:r>
              <a:rPr lang="en-US" sz="2800" i="1" baseline="-25000" dirty="0"/>
              <a:t>i</a:t>
            </a:r>
            <a:r>
              <a:rPr lang="en-US" sz="2800" dirty="0"/>
              <a:t> = {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i</a:t>
            </a:r>
            <a:r>
              <a:rPr lang="en-US" sz="2800" dirty="0"/>
              <a:t>} for all tips</a:t>
            </a:r>
          </a:p>
          <a:p>
            <a:pPr marL="344488" indent="-344488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Traverse the tree from leaves to root (“post-order“)</a:t>
            </a:r>
          </a:p>
          <a:p>
            <a:pPr marL="344488" lvl="0" indent="-344488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Determine </a:t>
            </a:r>
            <a:r>
              <a:rPr lang="en-US" sz="2800" i="1" dirty="0"/>
              <a:t>R</a:t>
            </a:r>
            <a:r>
              <a:rPr lang="en-US" sz="2800" i="1" baseline="-25000" dirty="0"/>
              <a:t>i</a:t>
            </a:r>
            <a:r>
              <a:rPr lang="en-US" sz="2800" dirty="0"/>
              <a:t> of internal node </a:t>
            </a:r>
            <a:r>
              <a:rPr lang="en-US" sz="2800" i="1" dirty="0"/>
              <a:t>i</a:t>
            </a:r>
            <a:r>
              <a:rPr lang="en-US" sz="2800" dirty="0"/>
              <a:t> with children </a:t>
            </a:r>
            <a:r>
              <a:rPr lang="en-US" sz="2800" i="1" dirty="0"/>
              <a:t>j</a:t>
            </a:r>
            <a:r>
              <a:rPr lang="en-US" sz="2800" dirty="0"/>
              <a:t>, </a:t>
            </a:r>
            <a:r>
              <a:rPr lang="en-US" sz="2800" i="1" dirty="0"/>
              <a:t>k: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/>
              <a:t>1. Fitch’s algorithm: Bottom-up phase</a:t>
            </a:r>
            <a:br>
              <a:rPr lang="en-US" dirty="0"/>
            </a:br>
            <a:r>
              <a:rPr lang="en-US" sz="3800" i="1" dirty="0"/>
              <a:t>(Determine the set of possible states for each internal node)</a:t>
            </a:r>
          </a:p>
        </p:txBody>
      </p:sp>
      <p:sp>
        <p:nvSpPr>
          <p:cNvPr id="96" name="AutoShape 17"/>
          <p:cNvSpPr>
            <a:spLocks noChangeArrowheads="1"/>
          </p:cNvSpPr>
          <p:nvPr/>
        </p:nvSpPr>
        <p:spPr bwMode="auto">
          <a:xfrm>
            <a:off x="1843546" y="4220039"/>
            <a:ext cx="766916" cy="2241205"/>
          </a:xfrm>
          <a:prstGeom prst="upArrow">
            <a:avLst>
              <a:gd name="adj1" fmla="val 50000"/>
              <a:gd name="adj2" fmla="val 504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032043" y="4308527"/>
            <a:ext cx="2926703" cy="1874431"/>
            <a:chOff x="5400956" y="1315865"/>
            <a:chExt cx="2926703" cy="2684052"/>
          </a:xfrm>
        </p:grpSpPr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6498469" y="1855612"/>
              <a:ext cx="182918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9" name="Line 13"/>
            <p:cNvSpPr>
              <a:spLocks noChangeShapeType="1"/>
            </p:cNvSpPr>
            <p:nvPr/>
          </p:nvSpPr>
          <p:spPr bwMode="auto">
            <a:xfrm rot="5400000">
              <a:off x="513108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0" name="Line 13"/>
            <p:cNvSpPr>
              <a:spLocks noChangeShapeType="1"/>
            </p:cNvSpPr>
            <p:nvPr/>
          </p:nvSpPr>
          <p:spPr bwMode="auto">
            <a:xfrm rot="5400000">
              <a:off x="571642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1" name="Line 13"/>
            <p:cNvSpPr>
              <a:spLocks noChangeShapeType="1"/>
            </p:cNvSpPr>
            <p:nvPr/>
          </p:nvSpPr>
          <p:spPr bwMode="auto">
            <a:xfrm rot="5400000">
              <a:off x="630176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" name="Line 13"/>
            <p:cNvSpPr>
              <a:spLocks noChangeShapeType="1"/>
            </p:cNvSpPr>
            <p:nvPr/>
          </p:nvSpPr>
          <p:spPr bwMode="auto">
            <a:xfrm rot="5400000">
              <a:off x="688710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3" name="Line 13"/>
            <p:cNvSpPr>
              <a:spLocks noChangeShapeType="1"/>
            </p:cNvSpPr>
            <p:nvPr/>
          </p:nvSpPr>
          <p:spPr bwMode="auto">
            <a:xfrm rot="5400000">
              <a:off x="7209385" y="3466985"/>
              <a:ext cx="1065864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rot="5400000">
              <a:off x="7255507" y="2927766"/>
              <a:ext cx="2144303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3"/>
            <p:cNvSpPr>
              <a:spLocks noChangeShapeType="1"/>
            </p:cNvSpPr>
            <p:nvPr/>
          </p:nvSpPr>
          <p:spPr bwMode="auto">
            <a:xfrm>
              <a:off x="6571636" y="3469629"/>
              <a:ext cx="58534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3"/>
            <p:cNvSpPr>
              <a:spLocks noChangeShapeType="1"/>
            </p:cNvSpPr>
            <p:nvPr/>
          </p:nvSpPr>
          <p:spPr bwMode="auto">
            <a:xfrm>
              <a:off x="5400956" y="3457001"/>
              <a:ext cx="585340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Line 13"/>
            <p:cNvSpPr>
              <a:spLocks noChangeShapeType="1"/>
            </p:cNvSpPr>
            <p:nvPr/>
          </p:nvSpPr>
          <p:spPr bwMode="auto">
            <a:xfrm rot="5400000">
              <a:off x="5160688" y="2924066"/>
              <a:ext cx="1065875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8" name="Line 13"/>
            <p:cNvSpPr>
              <a:spLocks noChangeShapeType="1"/>
            </p:cNvSpPr>
            <p:nvPr/>
          </p:nvSpPr>
          <p:spPr bwMode="auto">
            <a:xfrm rot="5400000">
              <a:off x="6594432" y="3203924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9" name="Line 13"/>
            <p:cNvSpPr>
              <a:spLocks noChangeShapeType="1"/>
            </p:cNvSpPr>
            <p:nvPr/>
          </p:nvSpPr>
          <p:spPr bwMode="auto">
            <a:xfrm>
              <a:off x="6864306" y="2934050"/>
              <a:ext cx="878012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>
              <a:off x="5693626" y="2391128"/>
              <a:ext cx="1609686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11" name="Line 13"/>
            <p:cNvSpPr>
              <a:spLocks noChangeShapeType="1"/>
            </p:cNvSpPr>
            <p:nvPr/>
          </p:nvSpPr>
          <p:spPr bwMode="auto">
            <a:xfrm rot="5400000">
              <a:off x="6229714" y="2125486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 rot="5400000">
              <a:off x="7033438" y="266100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 rot="5400000">
              <a:off x="7161414" y="1585739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683230" y="611553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human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300629" y="611553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chimp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54856" y="6115533"/>
            <a:ext cx="585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gorilla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480127" y="6115534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lemur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57918" y="611553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gibbon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582680" y="611553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bonobo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2871583" y="6275937"/>
            <a:ext cx="3266860" cy="400110"/>
            <a:chOff x="5273875" y="6173340"/>
            <a:chExt cx="3266860" cy="400110"/>
          </a:xfrm>
        </p:grpSpPr>
        <p:sp>
          <p:nvSpPr>
            <p:cNvPr id="121" name="TextBox 120"/>
            <p:cNvSpPr txBox="1"/>
            <p:nvPr/>
          </p:nvSpPr>
          <p:spPr>
            <a:xfrm>
              <a:off x="5273875" y="617334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59215" y="617334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444555" y="6173340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029894" y="617334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615236" y="617334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200577" y="617334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2014668" y="489330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86331" y="5454914"/>
            <a:ext cx="49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C,T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29853" y="5459834"/>
            <a:ext cx="52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G,T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01899" y="5081306"/>
            <a:ext cx="72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G,T,A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1817" y="470522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8434" y="6053977"/>
            <a:ext cx="25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Parsimony-score 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09688" y="4336520"/>
            <a:ext cx="51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T,A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43603" y="4289836"/>
            <a:ext cx="2915454" cy="1611872"/>
            <a:chOff x="2743603" y="4289836"/>
            <a:chExt cx="2915454" cy="1611872"/>
          </a:xfrm>
        </p:grpSpPr>
        <p:grpSp>
          <p:nvGrpSpPr>
            <p:cNvPr id="8" name="Group 7"/>
            <p:cNvGrpSpPr/>
            <p:nvPr/>
          </p:nvGrpSpPr>
          <p:grpSpPr>
            <a:xfrm>
              <a:off x="2743603" y="5034622"/>
              <a:ext cx="2915454" cy="867086"/>
              <a:chOff x="2743603" y="5034622"/>
              <a:chExt cx="2915454" cy="867086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743603" y="5380330"/>
                <a:ext cx="785207" cy="493478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901199" y="5408230"/>
                <a:ext cx="785207" cy="493478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873850" y="5034622"/>
                <a:ext cx="785207" cy="493478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4465597" y="4289836"/>
              <a:ext cx="785207" cy="49347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93938" y="2820988"/>
          <a:ext cx="45894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120760" imgH="507960" progId="Equation.3">
                  <p:embed/>
                </p:oleObj>
              </mc:Choice>
              <mc:Fallback>
                <p:oleObj name="Equation" r:id="rId3" imgW="2120760" imgH="507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2820988"/>
                        <a:ext cx="4589462" cy="1016000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8010A08-C025-DD47-ABD2-870A81582EA4}"/>
              </a:ext>
            </a:extLst>
          </p:cNvPr>
          <p:cNvGrpSpPr/>
          <p:nvPr/>
        </p:nvGrpSpPr>
        <p:grpSpPr>
          <a:xfrm>
            <a:off x="5842930" y="4010989"/>
            <a:ext cx="3248197" cy="1953824"/>
            <a:chOff x="5842930" y="4010989"/>
            <a:chExt cx="3248197" cy="1953824"/>
          </a:xfrm>
        </p:grpSpPr>
        <p:sp>
          <p:nvSpPr>
            <p:cNvPr id="7" name="Down Ribbon 6"/>
            <p:cNvSpPr/>
            <p:nvPr/>
          </p:nvSpPr>
          <p:spPr>
            <a:xfrm>
              <a:off x="5842930" y="4010989"/>
              <a:ext cx="3248197" cy="1103870"/>
            </a:xfrm>
            <a:prstGeom prst="ribbon">
              <a:avLst>
                <a:gd name="adj1" fmla="val 16667"/>
                <a:gd name="adj2" fmla="val 73042"/>
              </a:avLst>
            </a:prstGeom>
            <a:solidFill>
              <a:srgbClr val="FFC000"/>
            </a:solidFill>
            <a:ln w="19050">
              <a:solidFill>
                <a:srgbClr val="C0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Parsimony-score =</a:t>
              </a:r>
              <a:br>
                <a:rPr lang="en-US" sz="2000" b="1" dirty="0">
                  <a:solidFill>
                    <a:schemeClr val="tx1"/>
                  </a:solidFill>
                </a:rPr>
              </a:br>
              <a:r>
                <a:rPr lang="en-US" sz="2000" b="1" dirty="0">
                  <a:solidFill>
                    <a:schemeClr val="tx1"/>
                  </a:solidFill>
                </a:rPr>
                <a:t># union operations*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E6CFEF-82B0-E446-91DA-12498B15D9C1}"/>
                </a:ext>
              </a:extLst>
            </p:cNvPr>
            <p:cNvSpPr txBox="1"/>
            <p:nvPr/>
          </p:nvSpPr>
          <p:spPr>
            <a:xfrm>
              <a:off x="6379786" y="5318482"/>
              <a:ext cx="2645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*if you follow procedure    exactly as stated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0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4848852" y="4418242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E75362-6DB4-A945-BE54-D6F0E1AEEC33}"/>
              </a:ext>
            </a:extLst>
          </p:cNvPr>
          <p:cNvSpPr/>
          <p:nvPr/>
        </p:nvSpPr>
        <p:spPr>
          <a:xfrm>
            <a:off x="3916974" y="4785165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DFB457-1ED5-9A44-A9CA-F6959FE21D8F}"/>
              </a:ext>
            </a:extLst>
          </p:cNvPr>
          <p:cNvSpPr/>
          <p:nvPr/>
        </p:nvSpPr>
        <p:spPr>
          <a:xfrm>
            <a:off x="3146394" y="5531810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59CF58-D6D9-A541-B2B3-9368D2A0DB02}"/>
              </a:ext>
            </a:extLst>
          </p:cNvPr>
          <p:cNvSpPr/>
          <p:nvPr/>
        </p:nvSpPr>
        <p:spPr>
          <a:xfrm>
            <a:off x="5172652" y="5166721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AB9282-5A84-0E45-99C5-D453E67CA330}"/>
              </a:ext>
            </a:extLst>
          </p:cNvPr>
          <p:cNvSpPr/>
          <p:nvPr/>
        </p:nvSpPr>
        <p:spPr>
          <a:xfrm>
            <a:off x="4308891" y="5531810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4609688" y="4336520"/>
            <a:ext cx="51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T,A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6613" y="1066801"/>
            <a:ext cx="8836090" cy="249749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Pick arbitrary state in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root</a:t>
            </a:r>
            <a:r>
              <a:rPr lang="en-US" sz="2800" baseline="-25000" dirty="0"/>
              <a:t> </a:t>
            </a:r>
            <a:r>
              <a:rPr lang="en-US" sz="2800" dirty="0"/>
              <a:t>to be the state of the root ,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root</a:t>
            </a:r>
            <a:endParaRPr lang="en-US" sz="2800" i="1" baseline="-25000" dirty="0"/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Traverse the tree from root to leaves (“pre-order”)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Determine 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i</a:t>
            </a:r>
            <a:r>
              <a:rPr lang="en-US" sz="2800" dirty="0"/>
              <a:t> of internal node </a:t>
            </a:r>
            <a:r>
              <a:rPr lang="en-US" sz="2800" i="1" dirty="0"/>
              <a:t>i</a:t>
            </a:r>
            <a:r>
              <a:rPr lang="en-US" sz="2800" dirty="0"/>
              <a:t> with parent </a:t>
            </a:r>
            <a:r>
              <a:rPr lang="en-US" sz="2800" i="1" dirty="0"/>
              <a:t>j</a:t>
            </a:r>
            <a:r>
              <a:rPr lang="en-US" sz="2800" dirty="0"/>
              <a:t>: </a:t>
            </a:r>
          </a:p>
          <a:p>
            <a:pPr lvl="0"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Fitch’s algorithm: Top-down phase</a:t>
            </a:r>
            <a:br>
              <a:rPr lang="en-US" dirty="0"/>
            </a:br>
            <a:r>
              <a:rPr lang="en-US" sz="2400" i="1" dirty="0"/>
              <a:t>(Pick a state for each internal node)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352675" y="2701925"/>
          <a:ext cx="48720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2514600" imgH="482400" progId="Equation.3">
                  <p:embed/>
                </p:oleObj>
              </mc:Choice>
              <mc:Fallback>
                <p:oleObj name="Equation" r:id="rId3" imgW="2514600" imgH="482400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2701925"/>
                        <a:ext cx="4872038" cy="93503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032043" y="4308527"/>
            <a:ext cx="2926703" cy="1874431"/>
            <a:chOff x="5400956" y="1315865"/>
            <a:chExt cx="2926703" cy="2684052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6498469" y="1855612"/>
              <a:ext cx="182918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rot="5400000">
              <a:off x="513108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 rot="5400000">
              <a:off x="571642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 rot="5400000">
              <a:off x="630176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rot="5400000">
              <a:off x="688710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 rot="5400000">
              <a:off x="7209385" y="3466985"/>
              <a:ext cx="1065864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 rot="5400000">
              <a:off x="7255507" y="2927766"/>
              <a:ext cx="2144303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6571636" y="3469629"/>
              <a:ext cx="58534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5400956" y="3457001"/>
              <a:ext cx="585340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 rot="5400000">
              <a:off x="5160688" y="2924066"/>
              <a:ext cx="1065875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 rot="5400000">
              <a:off x="6594432" y="3203924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6864306" y="2934050"/>
              <a:ext cx="878012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5693626" y="2391128"/>
              <a:ext cx="1609686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rot="5400000">
              <a:off x="6229714" y="2125486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 rot="5400000">
              <a:off x="7033438" y="266100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 rot="5400000">
              <a:off x="7161414" y="1585739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683230" y="611553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human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00629" y="611553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chimp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054856" y="6115533"/>
            <a:ext cx="585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gorilla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80127" y="6115534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lemur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57918" y="611553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gibbon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2680" y="611553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bonobo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2871583" y="6275937"/>
            <a:ext cx="3266860" cy="400110"/>
            <a:chOff x="5273875" y="6173340"/>
            <a:chExt cx="3266860" cy="400110"/>
          </a:xfrm>
        </p:grpSpPr>
        <p:sp>
          <p:nvSpPr>
            <p:cNvPr id="89" name="TextBox 88"/>
            <p:cNvSpPr txBox="1"/>
            <p:nvPr/>
          </p:nvSpPr>
          <p:spPr>
            <a:xfrm>
              <a:off x="5273875" y="617334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59215" y="617334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44555" y="6173340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G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29894" y="617334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15236" y="617334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200577" y="617334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886329" y="5454914"/>
            <a:ext cx="49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C,T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029853" y="5468380"/>
            <a:ext cx="52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G,T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84807" y="5089852"/>
            <a:ext cx="72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G,T,A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58908" y="470522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267483" y="5464405"/>
            <a:ext cx="25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Parsimony-score = 4</a:t>
            </a:r>
          </a:p>
        </p:txBody>
      </p:sp>
      <p:sp>
        <p:nvSpPr>
          <p:cNvPr id="108" name="AutoShape 17"/>
          <p:cNvSpPr>
            <a:spLocks noChangeArrowheads="1"/>
          </p:cNvSpPr>
          <p:nvPr/>
        </p:nvSpPr>
        <p:spPr bwMode="auto">
          <a:xfrm flipV="1">
            <a:off x="1653016" y="4224959"/>
            <a:ext cx="766916" cy="2241205"/>
          </a:xfrm>
          <a:prstGeom prst="upArrow">
            <a:avLst>
              <a:gd name="adj1" fmla="val 50000"/>
              <a:gd name="adj2" fmla="val 504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9046" y="488838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8606EF-CC83-B64D-8FDB-5A417A7F19DC}"/>
              </a:ext>
            </a:extLst>
          </p:cNvPr>
          <p:cNvGrpSpPr/>
          <p:nvPr/>
        </p:nvGrpSpPr>
        <p:grpSpPr>
          <a:xfrm>
            <a:off x="2719792" y="4370165"/>
            <a:ext cx="3058594" cy="1859283"/>
            <a:chOff x="2719792" y="4370165"/>
            <a:chExt cx="3058594" cy="185928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538887-5EDC-9440-88B6-CB00B7341F3A}"/>
                </a:ext>
              </a:extLst>
            </p:cNvPr>
            <p:cNvSpPr txBox="1"/>
            <p:nvPr/>
          </p:nvSpPr>
          <p:spPr>
            <a:xfrm>
              <a:off x="3753556" y="4370165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A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T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474E7D9-9A6A-924E-8C59-FB0C2118AD61}"/>
                </a:ext>
              </a:extLst>
            </p:cNvPr>
            <p:cNvSpPr txBox="1"/>
            <p:nvPr/>
          </p:nvSpPr>
          <p:spPr>
            <a:xfrm>
              <a:off x="2719792" y="5829338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C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ADB94B-F817-334B-82C5-5F09F27B9B7A}"/>
                </a:ext>
              </a:extLst>
            </p:cNvPr>
            <p:cNvSpPr txBox="1"/>
            <p:nvPr/>
          </p:nvSpPr>
          <p:spPr>
            <a:xfrm>
              <a:off x="3872307" y="5829338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G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FD64E-FB3E-1C47-B7EE-8D1528F9BE97}"/>
                </a:ext>
              </a:extLst>
            </p:cNvPr>
            <p:cNvSpPr txBox="1"/>
            <p:nvPr/>
          </p:nvSpPr>
          <p:spPr>
            <a:xfrm>
              <a:off x="5051905" y="5829338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07430B-5F9C-C043-A7B3-3F3F071DE848}"/>
              </a:ext>
            </a:extLst>
          </p:cNvPr>
          <p:cNvSpPr txBox="1"/>
          <p:nvPr/>
        </p:nvSpPr>
        <p:spPr>
          <a:xfrm>
            <a:off x="6573795" y="4559643"/>
            <a:ext cx="223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Pick A at root, follow rules.</a:t>
            </a:r>
          </a:p>
        </p:txBody>
      </p:sp>
    </p:spTree>
    <p:extLst>
      <p:ext uri="{BB962C8B-B14F-4D97-AF65-F5344CB8AC3E}">
        <p14:creationId xmlns:p14="http://schemas.microsoft.com/office/powerpoint/2010/main" val="41360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4677937" y="4418242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4609688" y="4336520"/>
            <a:ext cx="51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T,A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E75362-6DB4-A945-BE54-D6F0E1AEEC33}"/>
              </a:ext>
            </a:extLst>
          </p:cNvPr>
          <p:cNvSpPr/>
          <p:nvPr/>
        </p:nvSpPr>
        <p:spPr>
          <a:xfrm>
            <a:off x="3916974" y="4785165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DFB457-1ED5-9A44-A9CA-F6959FE21D8F}"/>
              </a:ext>
            </a:extLst>
          </p:cNvPr>
          <p:cNvSpPr/>
          <p:nvPr/>
        </p:nvSpPr>
        <p:spPr>
          <a:xfrm>
            <a:off x="3146394" y="5531810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59CF58-D6D9-A541-B2B3-9368D2A0DB02}"/>
              </a:ext>
            </a:extLst>
          </p:cNvPr>
          <p:cNvSpPr/>
          <p:nvPr/>
        </p:nvSpPr>
        <p:spPr>
          <a:xfrm>
            <a:off x="5172652" y="5166721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AB9282-5A84-0E45-99C5-D453E67CA330}"/>
              </a:ext>
            </a:extLst>
          </p:cNvPr>
          <p:cNvSpPr/>
          <p:nvPr/>
        </p:nvSpPr>
        <p:spPr>
          <a:xfrm>
            <a:off x="4308891" y="5531810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6613" y="1066801"/>
            <a:ext cx="8836090" cy="249749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Pick arbitrary state in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root</a:t>
            </a:r>
            <a:r>
              <a:rPr lang="en-US" sz="2800" baseline="-25000" dirty="0"/>
              <a:t> </a:t>
            </a:r>
            <a:r>
              <a:rPr lang="en-US" sz="2800" dirty="0"/>
              <a:t>to be the state of the root ,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root</a:t>
            </a:r>
            <a:endParaRPr lang="en-US" sz="2800" i="1" baseline="-25000" dirty="0"/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Traverse the tree from root to leaves (“pre-order”)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Determine 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i</a:t>
            </a:r>
            <a:r>
              <a:rPr lang="en-US" sz="2800" dirty="0"/>
              <a:t> of internal node </a:t>
            </a:r>
            <a:r>
              <a:rPr lang="en-US" sz="2800" i="1" dirty="0"/>
              <a:t>i</a:t>
            </a:r>
            <a:r>
              <a:rPr lang="en-US" sz="2800" dirty="0"/>
              <a:t> with parent </a:t>
            </a:r>
            <a:r>
              <a:rPr lang="en-US" sz="2800" i="1" dirty="0"/>
              <a:t>j</a:t>
            </a:r>
            <a:r>
              <a:rPr lang="en-US" sz="2800" dirty="0"/>
              <a:t>: </a:t>
            </a:r>
          </a:p>
          <a:p>
            <a:pPr lvl="0"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Fitch’s algorithm: Top-down phase</a:t>
            </a:r>
            <a:br>
              <a:rPr lang="en-US" dirty="0"/>
            </a:br>
            <a:r>
              <a:rPr lang="en-US" sz="2400" i="1" dirty="0"/>
              <a:t>(Pick a state for each internal node)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352675" y="2701925"/>
          <a:ext cx="48720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2514600" imgH="482400" progId="Equation.3">
                  <p:embed/>
                </p:oleObj>
              </mc:Choice>
              <mc:Fallback>
                <p:oleObj name="Equation" r:id="rId3" imgW="2514600" imgH="482400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2701925"/>
                        <a:ext cx="4872038" cy="93503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032043" y="4308527"/>
            <a:ext cx="2926703" cy="1874431"/>
            <a:chOff x="5400956" y="1315865"/>
            <a:chExt cx="2926703" cy="2684052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6498469" y="1855612"/>
              <a:ext cx="182918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rot="5400000">
              <a:off x="513108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 rot="5400000">
              <a:off x="571642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 rot="5400000">
              <a:off x="630176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rot="5400000">
              <a:off x="688710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 rot="5400000">
              <a:off x="7209385" y="3466985"/>
              <a:ext cx="1065864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 rot="5400000">
              <a:off x="7255507" y="2927766"/>
              <a:ext cx="2144303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6571636" y="3469629"/>
              <a:ext cx="58534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5400956" y="3457001"/>
              <a:ext cx="585340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 rot="5400000">
              <a:off x="5160688" y="2924066"/>
              <a:ext cx="1065875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 rot="5400000">
              <a:off x="6594432" y="3203924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6864306" y="2934050"/>
              <a:ext cx="878012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5693626" y="2391128"/>
              <a:ext cx="1609686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rot="5400000">
              <a:off x="6229714" y="2125486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 rot="5400000">
              <a:off x="7033438" y="266100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 rot="5400000">
              <a:off x="7161414" y="1585739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683230" y="611553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human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00629" y="611553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chimp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054856" y="6115533"/>
            <a:ext cx="585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gorilla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80127" y="6115534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lemur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57918" y="611553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gibbon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2680" y="611553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bonobo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2871583" y="6275937"/>
            <a:ext cx="3266860" cy="400110"/>
            <a:chOff x="5273875" y="6173340"/>
            <a:chExt cx="3266860" cy="400110"/>
          </a:xfrm>
        </p:grpSpPr>
        <p:sp>
          <p:nvSpPr>
            <p:cNvPr id="89" name="TextBox 88"/>
            <p:cNvSpPr txBox="1"/>
            <p:nvPr/>
          </p:nvSpPr>
          <p:spPr>
            <a:xfrm>
              <a:off x="5273875" y="617334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59215" y="617334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44555" y="6173340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G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29894" y="617334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15236" y="617334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200577" y="617334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886329" y="5454914"/>
            <a:ext cx="49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C,T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029853" y="5468380"/>
            <a:ext cx="52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G,T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84807" y="5089852"/>
            <a:ext cx="72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G,T,A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58908" y="470522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267483" y="5464405"/>
            <a:ext cx="25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Parsimony-score = 4</a:t>
            </a:r>
          </a:p>
        </p:txBody>
      </p:sp>
      <p:sp>
        <p:nvSpPr>
          <p:cNvPr id="108" name="AutoShape 17"/>
          <p:cNvSpPr>
            <a:spLocks noChangeArrowheads="1"/>
          </p:cNvSpPr>
          <p:nvPr/>
        </p:nvSpPr>
        <p:spPr bwMode="auto">
          <a:xfrm flipV="1">
            <a:off x="1653016" y="4224959"/>
            <a:ext cx="766916" cy="2241205"/>
          </a:xfrm>
          <a:prstGeom prst="upArrow">
            <a:avLst>
              <a:gd name="adj1" fmla="val 50000"/>
              <a:gd name="adj2" fmla="val 504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9046" y="488838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8606EF-CC83-B64D-8FDB-5A417A7F19DC}"/>
              </a:ext>
            </a:extLst>
          </p:cNvPr>
          <p:cNvGrpSpPr/>
          <p:nvPr/>
        </p:nvGrpSpPr>
        <p:grpSpPr>
          <a:xfrm>
            <a:off x="2719792" y="5171825"/>
            <a:ext cx="3658760" cy="1057623"/>
            <a:chOff x="2719792" y="5171825"/>
            <a:chExt cx="3658760" cy="10576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538887-5EDC-9440-88B6-CB00B7341F3A}"/>
                </a:ext>
              </a:extLst>
            </p:cNvPr>
            <p:cNvSpPr txBox="1"/>
            <p:nvPr/>
          </p:nvSpPr>
          <p:spPr>
            <a:xfrm>
              <a:off x="5660086" y="5171825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</a:t>
              </a:r>
              <a:r>
                <a:rPr lang="en-US" sz="2000" b="1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474E7D9-9A6A-924E-8C59-FB0C2118AD61}"/>
                </a:ext>
              </a:extLst>
            </p:cNvPr>
            <p:cNvSpPr txBox="1"/>
            <p:nvPr/>
          </p:nvSpPr>
          <p:spPr>
            <a:xfrm>
              <a:off x="2719792" y="5829338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C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ADB94B-F817-334B-82C5-5F09F27B9B7A}"/>
                </a:ext>
              </a:extLst>
            </p:cNvPr>
            <p:cNvSpPr txBox="1"/>
            <p:nvPr/>
          </p:nvSpPr>
          <p:spPr>
            <a:xfrm>
              <a:off x="3872307" y="5829338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G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FD64E-FB3E-1C47-B7EE-8D1528F9BE97}"/>
                </a:ext>
              </a:extLst>
            </p:cNvPr>
            <p:cNvSpPr txBox="1"/>
            <p:nvPr/>
          </p:nvSpPr>
          <p:spPr>
            <a:xfrm>
              <a:off x="5051905" y="5829338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AD53FDB-694B-5A4E-B72A-6147147EF2E1}"/>
              </a:ext>
            </a:extLst>
          </p:cNvPr>
          <p:cNvSpPr txBox="1"/>
          <p:nvPr/>
        </p:nvSpPr>
        <p:spPr>
          <a:xfrm>
            <a:off x="6573795" y="4559643"/>
            <a:ext cx="223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Pick T at root, follow rules.</a:t>
            </a:r>
          </a:p>
        </p:txBody>
      </p:sp>
    </p:spTree>
    <p:extLst>
      <p:ext uri="{BB962C8B-B14F-4D97-AF65-F5344CB8AC3E}">
        <p14:creationId xmlns:p14="http://schemas.microsoft.com/office/powerpoint/2010/main" val="1911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6AB9282-5A84-0E45-99C5-D453E67CA330}"/>
              </a:ext>
            </a:extLst>
          </p:cNvPr>
          <p:cNvSpPr/>
          <p:nvPr/>
        </p:nvSpPr>
        <p:spPr>
          <a:xfrm>
            <a:off x="4120883" y="5531810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029853" y="5468380"/>
            <a:ext cx="52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G,T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59CF58-D6D9-A541-B2B3-9368D2A0DB02}"/>
              </a:ext>
            </a:extLst>
          </p:cNvPr>
          <p:cNvSpPr/>
          <p:nvPr/>
        </p:nvSpPr>
        <p:spPr>
          <a:xfrm>
            <a:off x="4976098" y="5166721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884807" y="5089852"/>
            <a:ext cx="72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G,T,A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677937" y="4418242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4609688" y="4336520"/>
            <a:ext cx="51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T,A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E75362-6DB4-A945-BE54-D6F0E1AEEC33}"/>
              </a:ext>
            </a:extLst>
          </p:cNvPr>
          <p:cNvSpPr/>
          <p:nvPr/>
        </p:nvSpPr>
        <p:spPr>
          <a:xfrm>
            <a:off x="3916974" y="4785165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DFB457-1ED5-9A44-A9CA-F6959FE21D8F}"/>
              </a:ext>
            </a:extLst>
          </p:cNvPr>
          <p:cNvSpPr/>
          <p:nvPr/>
        </p:nvSpPr>
        <p:spPr>
          <a:xfrm>
            <a:off x="3146394" y="5531810"/>
            <a:ext cx="168887" cy="240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6613" y="1066801"/>
            <a:ext cx="8836090" cy="249749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Pick arbitrary state in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root</a:t>
            </a:r>
            <a:r>
              <a:rPr lang="en-US" sz="2800" baseline="-25000" dirty="0"/>
              <a:t> </a:t>
            </a:r>
            <a:r>
              <a:rPr lang="en-US" sz="2800" dirty="0"/>
              <a:t>to be the state of the root ,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root</a:t>
            </a:r>
            <a:endParaRPr lang="en-US" sz="2800" i="1" baseline="-25000" dirty="0"/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Traverse the tree from root to leaves (“pre-order”)</a:t>
            </a:r>
          </a:p>
          <a:p>
            <a:pPr marL="342900" lvl="0" indent="-342900"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800" dirty="0"/>
              <a:t>Determine </a:t>
            </a:r>
            <a:r>
              <a:rPr lang="en-US" sz="2800" i="1" dirty="0" err="1"/>
              <a:t>s</a:t>
            </a:r>
            <a:r>
              <a:rPr lang="en-US" sz="2800" i="1" baseline="-25000" dirty="0" err="1"/>
              <a:t>i</a:t>
            </a:r>
            <a:r>
              <a:rPr lang="en-US" sz="2800" dirty="0"/>
              <a:t> of internal node </a:t>
            </a:r>
            <a:r>
              <a:rPr lang="en-US" sz="2800" i="1" dirty="0"/>
              <a:t>i</a:t>
            </a:r>
            <a:r>
              <a:rPr lang="en-US" sz="2800" dirty="0"/>
              <a:t> with parent </a:t>
            </a:r>
            <a:r>
              <a:rPr lang="en-US" sz="2800" i="1" dirty="0"/>
              <a:t>j</a:t>
            </a:r>
            <a:r>
              <a:rPr lang="en-US" sz="2800" dirty="0"/>
              <a:t>: </a:t>
            </a:r>
          </a:p>
          <a:p>
            <a:pPr lvl="0"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Fitch’s algorithm: Top-down phase</a:t>
            </a:r>
            <a:br>
              <a:rPr lang="en-US" dirty="0"/>
            </a:br>
            <a:r>
              <a:rPr lang="en-US" sz="2400" i="1" dirty="0"/>
              <a:t>(Pick a state for each internal node)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352675" y="2701925"/>
          <a:ext cx="48720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2514600" imgH="482400" progId="Equation.3">
                  <p:embed/>
                </p:oleObj>
              </mc:Choice>
              <mc:Fallback>
                <p:oleObj name="Equation" r:id="rId4" imgW="2514600" imgH="482400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2701925"/>
                        <a:ext cx="4872038" cy="93503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032043" y="4308527"/>
            <a:ext cx="2926703" cy="1874431"/>
            <a:chOff x="5400956" y="1315865"/>
            <a:chExt cx="2926703" cy="2684052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6498469" y="1855612"/>
              <a:ext cx="182918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rot="5400000">
              <a:off x="513108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 rot="5400000">
              <a:off x="571642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 rot="5400000">
              <a:off x="630176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rot="5400000">
              <a:off x="6887103" y="373004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 rot="5400000">
              <a:off x="7209385" y="3466985"/>
              <a:ext cx="1065864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 rot="5400000">
              <a:off x="7255507" y="2927766"/>
              <a:ext cx="2144303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6571636" y="3469629"/>
              <a:ext cx="58534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5400956" y="3457001"/>
              <a:ext cx="585340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 rot="5400000">
              <a:off x="5160688" y="2924066"/>
              <a:ext cx="1065875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 rot="5400000">
              <a:off x="6594432" y="3203924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6864306" y="2934050"/>
              <a:ext cx="878012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5693626" y="2391128"/>
              <a:ext cx="1609686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rot="5400000">
              <a:off x="6229714" y="2125486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 rot="5400000">
              <a:off x="7033438" y="2661002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 rot="5400000">
              <a:off x="7161414" y="1585739"/>
              <a:ext cx="539747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683230" y="611553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human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00629" y="611553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chimp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054856" y="6115533"/>
            <a:ext cx="585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gorilla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80127" y="6115534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lemur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57918" y="611553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gibbon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2680" y="611553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bonobo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2871583" y="6275937"/>
            <a:ext cx="3266860" cy="400110"/>
            <a:chOff x="5273875" y="6173340"/>
            <a:chExt cx="3266860" cy="400110"/>
          </a:xfrm>
        </p:grpSpPr>
        <p:sp>
          <p:nvSpPr>
            <p:cNvPr id="89" name="TextBox 88"/>
            <p:cNvSpPr txBox="1"/>
            <p:nvPr/>
          </p:nvSpPr>
          <p:spPr>
            <a:xfrm>
              <a:off x="5273875" y="617334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59215" y="617334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44555" y="6173340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G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29894" y="617334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15236" y="617334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200577" y="617334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886329" y="5454914"/>
            <a:ext cx="49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C,T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58908" y="470522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267483" y="5464405"/>
            <a:ext cx="254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Parsimony-score = 5</a:t>
            </a:r>
          </a:p>
        </p:txBody>
      </p:sp>
      <p:sp>
        <p:nvSpPr>
          <p:cNvPr id="108" name="AutoShape 17"/>
          <p:cNvSpPr>
            <a:spLocks noChangeArrowheads="1"/>
          </p:cNvSpPr>
          <p:nvPr/>
        </p:nvSpPr>
        <p:spPr bwMode="auto">
          <a:xfrm flipV="1">
            <a:off x="1653016" y="4224959"/>
            <a:ext cx="766916" cy="2241205"/>
          </a:xfrm>
          <a:prstGeom prst="upArrow">
            <a:avLst>
              <a:gd name="adj1" fmla="val 50000"/>
              <a:gd name="adj2" fmla="val 5048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9046" y="488838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C43A5B-5F63-374D-97CE-7B813620A3BA}"/>
              </a:ext>
            </a:extLst>
          </p:cNvPr>
          <p:cNvGrpSpPr/>
          <p:nvPr/>
        </p:nvGrpSpPr>
        <p:grpSpPr>
          <a:xfrm>
            <a:off x="2719792" y="4743135"/>
            <a:ext cx="3658760" cy="1486313"/>
            <a:chOff x="2719792" y="4743135"/>
            <a:chExt cx="3658760" cy="148631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538887-5EDC-9440-88B6-CB00B7341F3A}"/>
                </a:ext>
              </a:extLst>
            </p:cNvPr>
            <p:cNvSpPr txBox="1"/>
            <p:nvPr/>
          </p:nvSpPr>
          <p:spPr>
            <a:xfrm>
              <a:off x="5660086" y="5171825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</a:t>
              </a:r>
              <a:r>
                <a:rPr lang="en-US" sz="2000" b="1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474E7D9-9A6A-924E-8C59-FB0C2118AD61}"/>
                </a:ext>
              </a:extLst>
            </p:cNvPr>
            <p:cNvSpPr txBox="1"/>
            <p:nvPr/>
          </p:nvSpPr>
          <p:spPr>
            <a:xfrm>
              <a:off x="2719792" y="5829338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C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ADB94B-F817-334B-82C5-5F09F27B9B7A}"/>
                </a:ext>
              </a:extLst>
            </p:cNvPr>
            <p:cNvSpPr txBox="1"/>
            <p:nvPr/>
          </p:nvSpPr>
          <p:spPr>
            <a:xfrm>
              <a:off x="4444876" y="5829338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G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T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FD64E-FB3E-1C47-B7EE-8D1528F9BE97}"/>
                </a:ext>
              </a:extLst>
            </p:cNvPr>
            <p:cNvSpPr txBox="1"/>
            <p:nvPr/>
          </p:nvSpPr>
          <p:spPr>
            <a:xfrm>
              <a:off x="5051905" y="5829338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G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45ECC9-FE15-6B49-A408-BB2C631F2EFF}"/>
                </a:ext>
              </a:extLst>
            </p:cNvPr>
            <p:cNvSpPr txBox="1"/>
            <p:nvPr/>
          </p:nvSpPr>
          <p:spPr>
            <a:xfrm>
              <a:off x="4545876" y="4743135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T</a:t>
              </a:r>
              <a:r>
                <a:rPr lang="en-US" sz="2000" b="1" dirty="0">
                  <a:solidFill>
                    <a:srgbClr val="7030A0"/>
                  </a:solidFill>
                  <a:sym typeface="Wingdings" pitchFamily="2" charset="2"/>
                </a:rPr>
                <a:t>G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9C91992-FF0D-E940-A1AD-B8C8D8F19B12}"/>
              </a:ext>
            </a:extLst>
          </p:cNvPr>
          <p:cNvSpPr txBox="1"/>
          <p:nvPr/>
        </p:nvSpPr>
        <p:spPr>
          <a:xfrm>
            <a:off x="6573795" y="4559643"/>
            <a:ext cx="223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Pick T at root, break rules.</a:t>
            </a:r>
          </a:p>
        </p:txBody>
      </p:sp>
    </p:spTree>
    <p:extLst>
      <p:ext uri="{BB962C8B-B14F-4D97-AF65-F5344CB8AC3E}">
        <p14:creationId xmlns:p14="http://schemas.microsoft.com/office/powerpoint/2010/main" val="23209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18230</TotalTime>
  <Words>1314</Words>
  <Application>Microsoft Macintosh PowerPoint</Application>
  <PresentationFormat>On-screen Show (4:3)</PresentationFormat>
  <Paragraphs>223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Comic Sans MS</vt:lpstr>
      <vt:lpstr>Garamond</vt:lpstr>
      <vt:lpstr>Helvetica Neue</vt:lpstr>
      <vt:lpstr>Wingdings</vt:lpstr>
      <vt:lpstr>Office Theme</vt:lpstr>
      <vt:lpstr>Equation</vt:lpstr>
      <vt:lpstr>PowerPoint Presentation</vt:lpstr>
      <vt:lpstr>PowerPoint Presentation</vt:lpstr>
      <vt:lpstr>Parsimony Small + Large Parsimony &amp; Search Algorithms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back to the “big” parsimony problem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jht</dc:creator>
  <cp:lastModifiedBy>Brian Beliveau</cp:lastModifiedBy>
  <cp:revision>252</cp:revision>
  <cp:lastPrinted>2011-02-03T21:36:14Z</cp:lastPrinted>
  <dcterms:created xsi:type="dcterms:W3CDTF">2010-01-21T01:25:16Z</dcterms:created>
  <dcterms:modified xsi:type="dcterms:W3CDTF">2020-02-24T22:12:01Z</dcterms:modified>
</cp:coreProperties>
</file>