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" name="Shape 12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-1291579"/>
            <a:ext cx="29260800" cy="19507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6154400" y="12496800"/>
            <a:ext cx="805180" cy="855484"/>
          </a:xfrm>
          <a:prstGeom prst="rect">
            <a:avLst/>
          </a:prstGeom>
        </p:spPr>
        <p:txBody>
          <a:bodyPr lIns="91439" tIns="91439" rIns="91439" bIns="91439"/>
          <a:lstStyle>
            <a:lvl1pPr algn="l" defTabSz="1828800">
              <a:defRPr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2921000" y="330200"/>
            <a:ext cx="18542000" cy="9207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8016875" y="-63500"/>
            <a:ext cx="19831050" cy="13220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9972675" y="2125132"/>
            <a:ext cx="16402050" cy="10934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buClrTx/>
              <a:defRPr sz="3800"/>
            </a:lvl1pPr>
            <a:lvl2pPr marL="1117600" indent="-558800">
              <a:spcBef>
                <a:spcPts val="4500"/>
              </a:spcBef>
              <a:buClrTx/>
              <a:defRPr sz="3800"/>
            </a:lvl2pPr>
            <a:lvl3pPr marL="1676400" indent="-558800">
              <a:spcBef>
                <a:spcPts val="4500"/>
              </a:spcBef>
              <a:buClrTx/>
              <a:defRPr sz="3800"/>
            </a:lvl3pPr>
            <a:lvl4pPr marL="2235200" indent="-558800">
              <a:spcBef>
                <a:spcPts val="4500"/>
              </a:spcBef>
              <a:buClrTx/>
              <a:defRPr sz="3800"/>
            </a:lvl4pPr>
            <a:lvl5pPr marL="2794000" indent="-558800">
              <a:spcBef>
                <a:spcPts val="4500"/>
              </a:spcBef>
              <a:buClrTx/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15290800" y="6870700"/>
            <a:ext cx="8343900" cy="5562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15316200" y="952500"/>
            <a:ext cx="8305800" cy="5537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1739900" y="-258233"/>
            <a:ext cx="20065999" cy="1337733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roblem: search for strings in other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52145">
              <a:defRPr sz="8848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Problem</a:t>
            </a:r>
            <a:r>
              <a:t>: search for strings in other strings</a:t>
            </a:r>
          </a:p>
        </p:txBody>
      </p:sp>
      <p:sp>
        <p:nvSpPr>
          <p:cNvPr id="127" name="“WTF is a regexp?!  It’s short for regular expression.”"/>
          <p:cNvSpPr txBox="1"/>
          <p:nvPr/>
        </p:nvSpPr>
        <p:spPr>
          <a:xfrm>
            <a:off x="2290495" y="6286509"/>
            <a:ext cx="19803010" cy="1142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“WTF is a regexp?!  It’s short for regular expression.”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ython’s Regular Expression Synta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Python’s Regular Expression Syntax</a:t>
            </a:r>
          </a:p>
        </p:txBody>
      </p:sp>
      <p:sp>
        <p:nvSpPr>
          <p:cNvPr id="163" name="“.” matches any single charact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3075" indent="-473075">
              <a:spcBef>
                <a:spcPts val="1300"/>
              </a:spcBef>
              <a:defRPr sz="5600"/>
            </a:pPr>
            <a:r>
              <a:t>“.” matches any single character</a:t>
            </a:r>
          </a:p>
          <a:p>
            <a:pPr marL="473075" indent="-473075">
              <a:spcBef>
                <a:spcPts val="1300"/>
              </a:spcBef>
              <a:defRPr sz="5600"/>
            </a:pPr>
            <a:r>
              <a:t>Parentheses can be used for grouping</a:t>
            </a:r>
          </a:p>
          <a:p>
            <a:pPr lvl="1" marL="0" indent="457200">
              <a:spcBef>
                <a:spcPts val="0"/>
              </a:spcBef>
              <a:buSzTx/>
              <a:buNone/>
              <a:defRPr sz="5600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“(abc)+” matches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’abc’, ‘abcabc’, ‘abcabcabc’, </a:t>
            </a:r>
            <a:r>
              <a:t>etc.</a:t>
            </a:r>
          </a:p>
          <a:p>
            <a:pPr marL="473075" indent="-473075">
              <a:spcBef>
                <a:spcPts val="1300"/>
              </a:spcBef>
              <a:defRPr i="1" sz="5600">
                <a:latin typeface="Arial"/>
                <a:ea typeface="Arial"/>
                <a:cs typeface="Arial"/>
                <a:sym typeface="Arial"/>
              </a:defRPr>
            </a:pPr>
            <a:r>
              <a:t>x|y </a:t>
            </a:r>
            <a:r>
              <a:rPr i="0"/>
              <a:t>matches </a:t>
            </a:r>
            <a:r>
              <a:t>x</a:t>
            </a:r>
            <a:r>
              <a:rPr i="0"/>
              <a:t> or </a:t>
            </a:r>
            <a:r>
              <a:t>y</a:t>
            </a:r>
          </a:p>
          <a:p>
            <a:pPr lvl="1" marL="0" indent="457200">
              <a:spcBef>
                <a:spcPts val="0"/>
              </a:spcBef>
              <a:buSzTx/>
              <a:buNone/>
              <a:defRPr sz="5600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“this|that” matches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‘this’ and ‘that’, </a:t>
            </a:r>
            <a:r>
              <a:t>but not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‘thisthat’.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ython’s Regular Expression Synta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Python’s Regular Expression Syntax</a:t>
            </a:r>
          </a:p>
        </p:txBody>
      </p:sp>
      <p:sp>
        <p:nvSpPr>
          <p:cNvPr id="166" name="x* matches zero or more x’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3075" indent="-473075">
              <a:spcBef>
                <a:spcPts val="1300"/>
              </a:spcBef>
              <a:defRPr i="1" sz="5600">
                <a:latin typeface="Arial"/>
                <a:ea typeface="Arial"/>
                <a:cs typeface="Arial"/>
                <a:sym typeface="Arial"/>
              </a:defRPr>
            </a:pPr>
            <a:r>
              <a:t>x</a:t>
            </a:r>
            <a:r>
              <a:rPr i="0"/>
              <a:t>* matches zero or more </a:t>
            </a:r>
            <a:r>
              <a:t>x</a:t>
            </a:r>
            <a:r>
              <a:rPr i="0"/>
              <a:t>’s</a:t>
            </a:r>
          </a:p>
          <a:p>
            <a:pPr lvl="1" marL="0" indent="457200">
              <a:spcBef>
                <a:spcPts val="0"/>
              </a:spcBef>
              <a:buSzTx/>
              <a:buNone/>
              <a:defRPr sz="5600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“a*” matches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’’</a:t>
            </a:r>
            <a:r>
              <a:t>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’a’</a:t>
            </a:r>
            <a:r>
              <a:t>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’aa’</a:t>
            </a:r>
            <a:r>
              <a:t>,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t>etc.</a:t>
            </a:r>
          </a:p>
          <a:p>
            <a:pPr marL="473075" indent="-473075">
              <a:spcBef>
                <a:spcPts val="1300"/>
              </a:spcBef>
              <a:defRPr i="1" sz="5600">
                <a:latin typeface="Arial"/>
                <a:ea typeface="Arial"/>
                <a:cs typeface="Arial"/>
                <a:sym typeface="Arial"/>
              </a:defRPr>
            </a:pPr>
            <a:r>
              <a:t>x</a:t>
            </a:r>
            <a:r>
              <a:rPr i="0"/>
              <a:t>+ matches one or more </a:t>
            </a:r>
            <a:r>
              <a:t>x</a:t>
            </a:r>
            <a:r>
              <a:rPr i="0"/>
              <a:t>’s</a:t>
            </a:r>
          </a:p>
          <a:p>
            <a:pPr lvl="1" marL="0" indent="457200">
              <a:spcBef>
                <a:spcPts val="0"/>
              </a:spcBef>
              <a:buSzTx/>
              <a:buNone/>
              <a:defRPr sz="5600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“a+” matches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’a’</a:t>
            </a:r>
            <a:r>
              <a:t>,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’aa’</a:t>
            </a:r>
            <a:r>
              <a:t>,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’aaa’</a:t>
            </a:r>
            <a:r>
              <a:t>, etc.</a:t>
            </a:r>
          </a:p>
          <a:p>
            <a:pPr marL="473075" indent="-473075">
              <a:spcBef>
                <a:spcPts val="1300"/>
              </a:spcBef>
              <a:defRPr i="1" sz="5600">
                <a:latin typeface="Arial"/>
                <a:ea typeface="Arial"/>
                <a:cs typeface="Arial"/>
                <a:sym typeface="Arial"/>
              </a:defRPr>
            </a:pPr>
            <a:r>
              <a:t>x</a:t>
            </a:r>
            <a:r>
              <a:rPr i="0"/>
              <a:t>? matches zero or one </a:t>
            </a:r>
            <a:r>
              <a:t>x</a:t>
            </a:r>
            <a:r>
              <a:rPr i="0"/>
              <a:t>’s</a:t>
            </a:r>
          </a:p>
          <a:p>
            <a:pPr lvl="1" marL="0" indent="457200">
              <a:spcBef>
                <a:spcPts val="0"/>
              </a:spcBef>
              <a:buSzTx/>
              <a:buNone/>
              <a:defRPr sz="5600"/>
            </a:pPr>
            <a:r>
              <a:t> </a:t>
            </a:r>
            <a:r>
              <a:rPr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rPr>
              <a:t>“a?” matches </a:t>
            </a:r>
            <a:r>
              <a:rPr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’’</a:t>
            </a:r>
            <a:r>
              <a:rPr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rPr>
              <a:t> or </a:t>
            </a:r>
            <a:r>
              <a:rPr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’a’</a:t>
            </a:r>
          </a:p>
          <a:p>
            <a:pPr marL="473075" indent="-473075">
              <a:spcBef>
                <a:spcPts val="1300"/>
              </a:spcBef>
              <a:defRPr i="1" sz="5600">
                <a:latin typeface="Arial"/>
                <a:ea typeface="Arial"/>
                <a:cs typeface="Arial"/>
                <a:sym typeface="Arial"/>
              </a:defRPr>
            </a:pPr>
            <a:r>
              <a:t>x{m, n} </a:t>
            </a:r>
            <a:r>
              <a:rPr i="0"/>
              <a:t>matches </a:t>
            </a:r>
            <a:r>
              <a:t>i x</a:t>
            </a:r>
            <a:r>
              <a:rPr i="0"/>
              <a:t>‘s, where </a:t>
            </a:r>
            <a:r>
              <a:t>m</a:t>
            </a:r>
            <a:r>
              <a:rPr u="sng"/>
              <a:t>&lt;</a:t>
            </a:r>
            <a:r>
              <a:t>i</a:t>
            </a:r>
            <a:r>
              <a:rPr u="sng"/>
              <a:t>&lt;</a:t>
            </a:r>
            <a:r>
              <a:t> n</a:t>
            </a:r>
          </a:p>
          <a:p>
            <a:pPr lvl="1" marL="0" indent="457200">
              <a:spcBef>
                <a:spcPts val="0"/>
              </a:spcBef>
              <a:buSzTx/>
              <a:buNone/>
              <a:defRPr sz="5600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“a{2,3}” matches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’aa’ </a:t>
            </a:r>
            <a:r>
              <a:t>or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’aaa’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gular Expression Synta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Regular Expression Syntax</a:t>
            </a:r>
          </a:p>
        </p:txBody>
      </p:sp>
      <p:sp>
        <p:nvSpPr>
          <p:cNvPr id="169" name="“\d” matches any digit; “\D” any non-dig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3075" indent="-473075">
              <a:spcBef>
                <a:spcPts val="1300"/>
              </a:spcBef>
              <a:defRPr sz="5600"/>
            </a:pPr>
            <a:r>
              <a:t>“\d” matches any digit; “\D” any non-digit</a:t>
            </a:r>
          </a:p>
          <a:p>
            <a:pPr marL="473075" indent="-473075">
              <a:spcBef>
                <a:spcPts val="1300"/>
              </a:spcBef>
              <a:defRPr sz="5600"/>
            </a:pPr>
            <a:r>
              <a:t>“\s” matches any whitespace character; “\S” any non-whitespace character</a:t>
            </a:r>
          </a:p>
          <a:p>
            <a:pPr marL="473075" indent="-473075">
              <a:spcBef>
                <a:spcPts val="1300"/>
              </a:spcBef>
              <a:defRPr sz="5600"/>
            </a:pPr>
            <a:r>
              <a:t>“\w” matches any alphanumeric character; “\W” any non-alphanumeric character</a:t>
            </a:r>
          </a:p>
          <a:p>
            <a:pPr marL="473075" indent="-473075">
              <a:spcBef>
                <a:spcPts val="1300"/>
              </a:spcBef>
              <a:defRPr sz="5600"/>
            </a:pPr>
            <a:r>
              <a:t>“^” matches the beginning of the string; “$” the end of the string</a:t>
            </a:r>
          </a:p>
          <a:p>
            <a:pPr marL="473075" indent="-473075">
              <a:spcBef>
                <a:spcPts val="1300"/>
              </a:spcBef>
              <a:defRPr sz="5600"/>
            </a:pPr>
            <a:r>
              <a:t>“\b” matches a word boundary; “\B” matches a character that is not a word boundary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Example: email addres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8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Example: email addresses</a:t>
            </a:r>
          </a:p>
        </p:txBody>
      </p:sp>
      <p:sp>
        <p:nvSpPr>
          <p:cNvPr id="172" name="Here’s a pattern to match simple email addresses:…"/>
          <p:cNvSpPr txBox="1"/>
          <p:nvPr>
            <p:ph type="body" sz="half" idx="1"/>
          </p:nvPr>
        </p:nvSpPr>
        <p:spPr>
          <a:xfrm>
            <a:off x="4686300" y="6681126"/>
            <a:ext cx="15821886" cy="5631657"/>
          </a:xfrm>
          <a:prstGeom prst="rect">
            <a:avLst/>
          </a:prstGeom>
        </p:spPr>
        <p:txBody>
          <a:bodyPr/>
          <a:lstStyle/>
          <a:p>
            <a:pPr marL="0" indent="0" defTabSz="792479">
              <a:spcBef>
                <a:spcPts val="1200"/>
              </a:spcBef>
              <a:buSzTx/>
              <a:buNone/>
              <a:defRPr sz="5376"/>
            </a:pPr>
            <a:r>
              <a:t>Here’s a pattern to match simple email addresses:</a:t>
            </a:r>
          </a:p>
          <a:p>
            <a:pPr lvl="2" marL="551687" indent="667511" defTabSz="792479">
              <a:spcBef>
                <a:spcPts val="0"/>
              </a:spcBef>
              <a:buSzTx/>
              <a:buNone/>
              <a:defRPr sz="5376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 \w+@(\w+\.)+(com|org|net|edu)</a:t>
            </a:r>
            <a:endParaRPr sz="3839">
              <a:latin typeface="Courier"/>
              <a:ea typeface="Courier"/>
              <a:cs typeface="Courier"/>
              <a:sym typeface="Courier"/>
            </a:endParaRPr>
          </a:p>
          <a:p>
            <a:pPr marL="454151" indent="-454151" defTabSz="792479">
              <a:spcBef>
                <a:spcPts val="1000"/>
              </a:spcBef>
              <a:buSzTx/>
              <a:buNone/>
              <a:defRPr b="1" sz="4224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endParaRPr sz="3839"/>
          </a:p>
          <a:p>
            <a:pPr marL="454151" indent="-454151" defTabSz="792479">
              <a:spcBef>
                <a:spcPts val="1000"/>
              </a:spcBef>
              <a:buSzTx/>
              <a:buNone/>
              <a:defRPr b="1" sz="4224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pat1 = "\w+@(\w+\.)+(com|org|net|edu)"</a:t>
            </a:r>
          </a:p>
          <a:p>
            <a:pPr marL="454151" indent="-454151" defTabSz="792479">
              <a:spcBef>
                <a:spcPts val="1000"/>
              </a:spcBef>
              <a:buSzTx/>
              <a:buNone/>
              <a:defRPr b="1" sz="4224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r1 = re.match(pat,”coletrap@uw.edu”)</a:t>
            </a:r>
          </a:p>
          <a:p>
            <a:pPr marL="454151" indent="-454151" defTabSz="792479">
              <a:spcBef>
                <a:spcPts val="1000"/>
              </a:spcBef>
              <a:buSzTx/>
              <a:buNone/>
              <a:defRPr b="1" sz="4224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r1.group()</a:t>
            </a:r>
          </a:p>
          <a:p>
            <a:pPr marL="454151" indent="-454151" defTabSz="792479">
              <a:spcBef>
                <a:spcPts val="1000"/>
              </a:spcBef>
              <a:buSzTx/>
              <a:buNone/>
              <a:defRPr b="1" sz="4224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‘coletrap@uw.edu’</a:t>
            </a:r>
          </a:p>
        </p:txBody>
      </p:sp>
      <p:sp>
        <p:nvSpPr>
          <p:cNvPr id="173" name="coletrap@uw.edu"/>
          <p:cNvSpPr txBox="1"/>
          <p:nvPr/>
        </p:nvSpPr>
        <p:spPr>
          <a:xfrm>
            <a:off x="3729186" y="4680003"/>
            <a:ext cx="6325363" cy="1019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000"/>
            </a:lvl1pPr>
          </a:lstStyle>
          <a:p>
            <a:pPr/>
            <a:r>
              <a:t>coletrap@uw.edu</a:t>
            </a:r>
          </a:p>
        </p:txBody>
      </p:sp>
      <p:sp>
        <p:nvSpPr>
          <p:cNvPr id="174" name="spam@go.away"/>
          <p:cNvSpPr txBox="1"/>
          <p:nvPr/>
        </p:nvSpPr>
        <p:spPr>
          <a:xfrm>
            <a:off x="14383554" y="4680004"/>
            <a:ext cx="5759959" cy="1019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000"/>
            </a:lvl1pPr>
          </a:lstStyle>
          <a:p>
            <a:pPr/>
            <a:r>
              <a:t>spam@go.away</a:t>
            </a:r>
          </a:p>
        </p:txBody>
      </p:sp>
      <p:sp>
        <p:nvSpPr>
          <p:cNvPr id="175" name="How can we easily tell these two apart?"/>
          <p:cNvSpPr txBox="1"/>
          <p:nvPr/>
        </p:nvSpPr>
        <p:spPr>
          <a:xfrm>
            <a:off x="7259811" y="2939688"/>
            <a:ext cx="9627312" cy="758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How can we easily tell these two apart?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Extracting bits of the ma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8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Extracting bits of the match</a:t>
            </a:r>
          </a:p>
        </p:txBody>
      </p:sp>
      <p:sp>
        <p:nvSpPr>
          <p:cNvPr id="178" name="We can put parentheses around groups we want to be able to refer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300"/>
              </a:spcBef>
              <a:buSzTx/>
              <a:buNone/>
              <a:defRPr sz="5600"/>
            </a:pPr>
            <a:r>
              <a:t>We can put parentheses around groups we want to be able to reference</a:t>
            </a:r>
            <a:endParaRPr sz="4000">
              <a:latin typeface="Courier"/>
              <a:ea typeface="Courier"/>
              <a:cs typeface="Courier"/>
              <a:sym typeface="Courier"/>
            </a:endParaRP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pat2 = "(\w+)@((\w+\.)+(com|org|net|edu))"</a:t>
            </a: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r2 = re.match(pat2,”coletrap@uw.edu”)</a:t>
            </a: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r2.group(1)</a:t>
            </a: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'coletrap'</a:t>
            </a: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r2.group(2)</a:t>
            </a: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‘uw.edu'</a:t>
            </a: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r2.groups()</a:t>
            </a: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r2.groups()</a:t>
            </a:r>
          </a:p>
          <a:p>
            <a:pPr marL="473075" indent="-473075">
              <a:spcBef>
                <a:spcPts val="900"/>
              </a:spcBef>
              <a:buSzTx/>
              <a:buNone/>
              <a:defRPr sz="4000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('coletrap', ‘uw.edu', 'uw.', </a:t>
            </a:r>
            <a:r>
              <a:rPr sz="5600"/>
              <a:t>‘</a:t>
            </a:r>
            <a:r>
              <a:t>edu’)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ample problem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8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>
              <a:defRPr b="0">
                <a:latin typeface="+mn-lt"/>
                <a:ea typeface="+mn-ea"/>
                <a:cs typeface="+mn-cs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Sample problem 1</a:t>
            </a:r>
          </a:p>
        </p:txBody>
      </p:sp>
      <p:sp>
        <p:nvSpPr>
          <p:cNvPr id="181" name="Write a regular expression that matches only DNA sequences (case insensitively)."/>
          <p:cNvSpPr txBox="1"/>
          <p:nvPr/>
        </p:nvSpPr>
        <p:spPr>
          <a:xfrm>
            <a:off x="2600631" y="5828388"/>
            <a:ext cx="19182738" cy="2059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6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Write a regular expression that matches only DNA sequences (case insensitively).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gular Expression Quick Guide"/>
          <p:cNvSpPr txBox="1"/>
          <p:nvPr>
            <p:ph type="title" idx="4294967295"/>
          </p:nvPr>
        </p:nvSpPr>
        <p:spPr>
          <a:xfrm>
            <a:off x="2266950" y="361950"/>
            <a:ext cx="19850100" cy="2362200"/>
          </a:xfrm>
          <a:prstGeom prst="rect">
            <a:avLst/>
          </a:prstGeom>
        </p:spPr>
        <p:txBody>
          <a:bodyPr lIns="76200" tIns="76200" rIns="76200" bIns="76200"/>
          <a:lstStyle>
            <a:lvl1pPr defTabSz="1261872">
              <a:defRPr sz="10672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Regular Expression Quick Guide</a:t>
            </a:r>
          </a:p>
        </p:txBody>
      </p:sp>
      <p:sp>
        <p:nvSpPr>
          <p:cNvPr id="184" name="^        Matches the beginning of a line…"/>
          <p:cNvSpPr txBox="1"/>
          <p:nvPr/>
        </p:nvSpPr>
        <p:spPr>
          <a:xfrm>
            <a:off x="5732991" y="3474923"/>
            <a:ext cx="15523635" cy="9229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^ </a:t>
            </a:r>
            <a:r>
              <a:rPr>
                <a:solidFill>
                  <a:srgbClr val="FFFFFF"/>
                </a:solidFill>
              </a:rPr>
              <a:t>       Matches the </a:t>
            </a:r>
            <a:r>
              <a:rPr>
                <a:solidFill>
                  <a:srgbClr val="FF00FF"/>
                </a:solidFill>
              </a:rPr>
              <a:t>beginning</a:t>
            </a:r>
            <a:r>
              <a:rPr>
                <a:solidFill>
                  <a:srgbClr val="FFFFFF"/>
                </a:solidFill>
              </a:rPr>
              <a:t> of a line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$  </a:t>
            </a:r>
            <a:r>
              <a:rPr>
                <a:solidFill>
                  <a:srgbClr val="FFFFFF"/>
                </a:solidFill>
              </a:rPr>
              <a:t>      Matches the </a:t>
            </a:r>
            <a:r>
              <a:rPr>
                <a:solidFill>
                  <a:srgbClr val="FF00FF"/>
                </a:solidFill>
              </a:rPr>
              <a:t>end</a:t>
            </a:r>
            <a:r>
              <a:rPr>
                <a:solidFill>
                  <a:srgbClr val="FFFFFF"/>
                </a:solidFill>
              </a:rPr>
              <a:t> of the line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.</a:t>
            </a:r>
            <a:r>
              <a:rPr>
                <a:solidFill>
                  <a:srgbClr val="FFFFFF"/>
                </a:solidFill>
              </a:rPr>
              <a:t>        Matches </a:t>
            </a:r>
            <a:r>
              <a:rPr>
                <a:solidFill>
                  <a:srgbClr val="FF00FF"/>
                </a:solidFill>
              </a:rPr>
              <a:t>any</a:t>
            </a:r>
            <a:r>
              <a:rPr>
                <a:solidFill>
                  <a:srgbClr val="FFFFFF"/>
                </a:solidFill>
              </a:rPr>
              <a:t> character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\s</a:t>
            </a:r>
            <a:r>
              <a:rPr>
                <a:solidFill>
                  <a:srgbClr val="FFFFFF"/>
                </a:solidFill>
              </a:rPr>
              <a:t>       Matches </a:t>
            </a:r>
            <a:r>
              <a:rPr>
                <a:solidFill>
                  <a:srgbClr val="FF00FF"/>
                </a:solidFill>
              </a:rPr>
              <a:t>whitespace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\S </a:t>
            </a:r>
            <a:r>
              <a:rPr>
                <a:solidFill>
                  <a:srgbClr val="FFFFFF"/>
                </a:solidFill>
              </a:rPr>
              <a:t>      Matches any </a:t>
            </a:r>
            <a:r>
              <a:rPr>
                <a:solidFill>
                  <a:srgbClr val="FF00FF"/>
                </a:solidFill>
              </a:rPr>
              <a:t>non-whitespace</a:t>
            </a:r>
            <a:r>
              <a:rPr>
                <a:solidFill>
                  <a:srgbClr val="FFFFFF"/>
                </a:solidFill>
              </a:rPr>
              <a:t> character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*</a:t>
            </a:r>
            <a:r>
              <a:rPr>
                <a:solidFill>
                  <a:srgbClr val="FFFFFF"/>
                </a:solidFill>
              </a:rPr>
              <a:t>        </a:t>
            </a:r>
            <a:r>
              <a:rPr>
                <a:solidFill>
                  <a:srgbClr val="FF00FF"/>
                </a:solidFill>
              </a:rPr>
              <a:t>Repeats</a:t>
            </a:r>
            <a:r>
              <a:rPr>
                <a:solidFill>
                  <a:srgbClr val="FFFFFF"/>
                </a:solidFill>
              </a:rPr>
              <a:t> a character zero or more times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*?   </a:t>
            </a:r>
            <a:r>
              <a:rPr>
                <a:solidFill>
                  <a:srgbClr val="FFFFFF"/>
                </a:solidFill>
              </a:rPr>
              <a:t>    </a:t>
            </a:r>
            <a:r>
              <a:rPr>
                <a:solidFill>
                  <a:srgbClr val="FF00FF"/>
                </a:solidFill>
              </a:rPr>
              <a:t>Repeats</a:t>
            </a:r>
            <a:r>
              <a:rPr>
                <a:solidFill>
                  <a:srgbClr val="FFFFFF"/>
                </a:solidFill>
              </a:rPr>
              <a:t> a character zero or more times (non-greedy)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+</a:t>
            </a:r>
            <a:r>
              <a:rPr>
                <a:solidFill>
                  <a:srgbClr val="FFFFFF"/>
                </a:solidFill>
              </a:rPr>
              <a:t>        </a:t>
            </a:r>
            <a:r>
              <a:rPr>
                <a:solidFill>
                  <a:srgbClr val="FF00FF"/>
                </a:solidFill>
              </a:rPr>
              <a:t>Repeats</a:t>
            </a:r>
            <a:r>
              <a:rPr>
                <a:solidFill>
                  <a:srgbClr val="FFFFFF"/>
                </a:solidFill>
              </a:rPr>
              <a:t> a chracter one or more times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+? </a:t>
            </a:r>
            <a:r>
              <a:rPr>
                <a:solidFill>
                  <a:srgbClr val="FFFFFF"/>
                </a:solidFill>
              </a:rPr>
              <a:t>      </a:t>
            </a:r>
            <a:r>
              <a:rPr>
                <a:solidFill>
                  <a:srgbClr val="FF00FF"/>
                </a:solidFill>
              </a:rPr>
              <a:t>Repeats</a:t>
            </a:r>
            <a:r>
              <a:rPr>
                <a:solidFill>
                  <a:srgbClr val="FFFFFF"/>
                </a:solidFill>
              </a:rPr>
              <a:t> a character one or more times (non-greedy)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[aeiou]</a:t>
            </a:r>
            <a:r>
              <a:rPr>
                <a:solidFill>
                  <a:srgbClr val="FFFFFF"/>
                </a:solidFill>
              </a:rPr>
              <a:t>  Matches a single character in the listed </a:t>
            </a:r>
            <a:r>
              <a:rPr>
                <a:solidFill>
                  <a:srgbClr val="FF00FF"/>
                </a:solidFill>
              </a:rPr>
              <a:t>set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[^XYZ]</a:t>
            </a:r>
            <a:r>
              <a:rPr>
                <a:solidFill>
                  <a:srgbClr val="FFFFFF"/>
                </a:solidFill>
              </a:rPr>
              <a:t>   Matches a single character </a:t>
            </a:r>
            <a:r>
              <a:rPr>
                <a:solidFill>
                  <a:srgbClr val="FF00FF"/>
                </a:solidFill>
              </a:rPr>
              <a:t>not in</a:t>
            </a:r>
            <a:r>
              <a:rPr>
                <a:solidFill>
                  <a:srgbClr val="FFFFFF"/>
                </a:solidFill>
              </a:rPr>
              <a:t> the listed </a:t>
            </a:r>
            <a:r>
              <a:rPr>
                <a:solidFill>
                  <a:srgbClr val="FF00FF"/>
                </a:solidFill>
              </a:rPr>
              <a:t>set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[a-z0-9]</a:t>
            </a:r>
            <a:r>
              <a:rPr>
                <a:solidFill>
                  <a:srgbClr val="FFFFFF"/>
                </a:solidFill>
              </a:rPr>
              <a:t> The set of characters can include a </a:t>
            </a:r>
            <a:r>
              <a:rPr>
                <a:solidFill>
                  <a:srgbClr val="FF00FF"/>
                </a:solidFill>
              </a:rPr>
              <a:t>range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( </a:t>
            </a:r>
            <a:r>
              <a:rPr>
                <a:solidFill>
                  <a:srgbClr val="FFFFFF"/>
                </a:solidFill>
              </a:rPr>
              <a:t>       Indicates where string </a:t>
            </a:r>
            <a:r>
              <a:rPr>
                <a:solidFill>
                  <a:srgbClr val="FF00FF"/>
                </a:solidFill>
              </a:rPr>
              <a:t>extraction</a:t>
            </a:r>
            <a:r>
              <a:rPr>
                <a:solidFill>
                  <a:srgbClr val="FFFFFF"/>
                </a:solidFill>
              </a:rPr>
              <a:t> is to start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)  </a:t>
            </a:r>
            <a:r>
              <a:rPr>
                <a:solidFill>
                  <a:srgbClr val="FFFFFF"/>
                </a:solidFill>
              </a:rPr>
              <a:t>      Indicates where string </a:t>
            </a:r>
            <a:r>
              <a:rPr>
                <a:solidFill>
                  <a:srgbClr val="FF00FF"/>
                </a:solidFill>
              </a:rPr>
              <a:t>extraction</a:t>
            </a:r>
            <a:r>
              <a:rPr>
                <a:solidFill>
                  <a:srgbClr val="FFFFFF"/>
                </a:solidFill>
              </a:rPr>
              <a:t> is to 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&gt;&gt;&gt; if re.match(&quot;[ACTGactg]+&quot;, &quot;ACGactg&quot;):…"/>
          <p:cNvSpPr txBox="1"/>
          <p:nvPr/>
        </p:nvSpPr>
        <p:spPr>
          <a:xfrm>
            <a:off x="4925156" y="3924300"/>
            <a:ext cx="14533688" cy="414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0"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if re.match("[ACTGactg]+", "ACGactg"):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0"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    print("It's DNA!")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0"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else: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0"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    print(("It's not DNA"))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0"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0"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It's DNA!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ample problem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8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>
              <a:defRPr b="0">
                <a:latin typeface="+mn-lt"/>
                <a:ea typeface="+mn-ea"/>
                <a:cs typeface="+mn-cs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Sample problem 2</a:t>
            </a:r>
          </a:p>
        </p:txBody>
      </p:sp>
      <p:sp>
        <p:nvSpPr>
          <p:cNvPr id="189" name="Write a function that uses regular expressions to tell the difference between RNA and DNA"/>
          <p:cNvSpPr txBox="1"/>
          <p:nvPr/>
        </p:nvSpPr>
        <p:spPr>
          <a:xfrm>
            <a:off x="2600631" y="5828388"/>
            <a:ext cx="19182738" cy="2059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6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Write a function that uses regular expressions to tell the difference between RNA and DNA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gular Expression Quick Guide"/>
          <p:cNvSpPr txBox="1"/>
          <p:nvPr>
            <p:ph type="title" idx="4294967295"/>
          </p:nvPr>
        </p:nvSpPr>
        <p:spPr>
          <a:xfrm>
            <a:off x="2266950" y="361950"/>
            <a:ext cx="19850100" cy="2362200"/>
          </a:xfrm>
          <a:prstGeom prst="rect">
            <a:avLst/>
          </a:prstGeom>
        </p:spPr>
        <p:txBody>
          <a:bodyPr lIns="76200" tIns="76200" rIns="76200" bIns="76200"/>
          <a:lstStyle>
            <a:lvl1pPr defTabSz="1261872">
              <a:defRPr sz="10672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Regular Expression Quick Guide</a:t>
            </a:r>
          </a:p>
        </p:txBody>
      </p:sp>
      <p:sp>
        <p:nvSpPr>
          <p:cNvPr id="192" name="^        Matches the beginning of a line…"/>
          <p:cNvSpPr txBox="1"/>
          <p:nvPr/>
        </p:nvSpPr>
        <p:spPr>
          <a:xfrm>
            <a:off x="5732991" y="3474923"/>
            <a:ext cx="15523635" cy="9229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^ </a:t>
            </a:r>
            <a:r>
              <a:rPr>
                <a:solidFill>
                  <a:srgbClr val="FFFFFF"/>
                </a:solidFill>
              </a:rPr>
              <a:t>       Matches the </a:t>
            </a:r>
            <a:r>
              <a:rPr>
                <a:solidFill>
                  <a:srgbClr val="FF00FF"/>
                </a:solidFill>
              </a:rPr>
              <a:t>beginning</a:t>
            </a:r>
            <a:r>
              <a:rPr>
                <a:solidFill>
                  <a:srgbClr val="FFFFFF"/>
                </a:solidFill>
              </a:rPr>
              <a:t> of a line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$  </a:t>
            </a:r>
            <a:r>
              <a:rPr>
                <a:solidFill>
                  <a:srgbClr val="FFFFFF"/>
                </a:solidFill>
              </a:rPr>
              <a:t>      Matches the </a:t>
            </a:r>
            <a:r>
              <a:rPr>
                <a:solidFill>
                  <a:srgbClr val="FF00FF"/>
                </a:solidFill>
              </a:rPr>
              <a:t>end</a:t>
            </a:r>
            <a:r>
              <a:rPr>
                <a:solidFill>
                  <a:srgbClr val="FFFFFF"/>
                </a:solidFill>
              </a:rPr>
              <a:t> of the line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.</a:t>
            </a:r>
            <a:r>
              <a:rPr>
                <a:solidFill>
                  <a:srgbClr val="FFFFFF"/>
                </a:solidFill>
              </a:rPr>
              <a:t>        Matches </a:t>
            </a:r>
            <a:r>
              <a:rPr>
                <a:solidFill>
                  <a:srgbClr val="FF00FF"/>
                </a:solidFill>
              </a:rPr>
              <a:t>any</a:t>
            </a:r>
            <a:r>
              <a:rPr>
                <a:solidFill>
                  <a:srgbClr val="FFFFFF"/>
                </a:solidFill>
              </a:rPr>
              <a:t> character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\s</a:t>
            </a:r>
            <a:r>
              <a:rPr>
                <a:solidFill>
                  <a:srgbClr val="FFFFFF"/>
                </a:solidFill>
              </a:rPr>
              <a:t>       Matches </a:t>
            </a:r>
            <a:r>
              <a:rPr>
                <a:solidFill>
                  <a:srgbClr val="FF00FF"/>
                </a:solidFill>
              </a:rPr>
              <a:t>whitespace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\S </a:t>
            </a:r>
            <a:r>
              <a:rPr>
                <a:solidFill>
                  <a:srgbClr val="FFFFFF"/>
                </a:solidFill>
              </a:rPr>
              <a:t>      Matches any </a:t>
            </a:r>
            <a:r>
              <a:rPr>
                <a:solidFill>
                  <a:srgbClr val="FF00FF"/>
                </a:solidFill>
              </a:rPr>
              <a:t>non-whitespace</a:t>
            </a:r>
            <a:r>
              <a:rPr>
                <a:solidFill>
                  <a:srgbClr val="FFFFFF"/>
                </a:solidFill>
              </a:rPr>
              <a:t> character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*</a:t>
            </a:r>
            <a:r>
              <a:rPr>
                <a:solidFill>
                  <a:srgbClr val="FFFFFF"/>
                </a:solidFill>
              </a:rPr>
              <a:t>        </a:t>
            </a:r>
            <a:r>
              <a:rPr>
                <a:solidFill>
                  <a:srgbClr val="FF00FF"/>
                </a:solidFill>
              </a:rPr>
              <a:t>Repeats</a:t>
            </a:r>
            <a:r>
              <a:rPr>
                <a:solidFill>
                  <a:srgbClr val="FFFFFF"/>
                </a:solidFill>
              </a:rPr>
              <a:t> a character zero or more times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*?   </a:t>
            </a:r>
            <a:r>
              <a:rPr>
                <a:solidFill>
                  <a:srgbClr val="FFFFFF"/>
                </a:solidFill>
              </a:rPr>
              <a:t>    </a:t>
            </a:r>
            <a:r>
              <a:rPr>
                <a:solidFill>
                  <a:srgbClr val="FF00FF"/>
                </a:solidFill>
              </a:rPr>
              <a:t>Repeats</a:t>
            </a:r>
            <a:r>
              <a:rPr>
                <a:solidFill>
                  <a:srgbClr val="FFFFFF"/>
                </a:solidFill>
              </a:rPr>
              <a:t> a character zero or more times (non-greedy)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+</a:t>
            </a:r>
            <a:r>
              <a:rPr>
                <a:solidFill>
                  <a:srgbClr val="FFFFFF"/>
                </a:solidFill>
              </a:rPr>
              <a:t>        </a:t>
            </a:r>
            <a:r>
              <a:rPr>
                <a:solidFill>
                  <a:srgbClr val="FF00FF"/>
                </a:solidFill>
              </a:rPr>
              <a:t>Repeats</a:t>
            </a:r>
            <a:r>
              <a:rPr>
                <a:solidFill>
                  <a:srgbClr val="FFFFFF"/>
                </a:solidFill>
              </a:rPr>
              <a:t> a chracter one or more times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+? </a:t>
            </a:r>
            <a:r>
              <a:rPr>
                <a:solidFill>
                  <a:srgbClr val="FFFFFF"/>
                </a:solidFill>
              </a:rPr>
              <a:t>      </a:t>
            </a:r>
            <a:r>
              <a:rPr>
                <a:solidFill>
                  <a:srgbClr val="FF00FF"/>
                </a:solidFill>
              </a:rPr>
              <a:t>Repeats</a:t>
            </a:r>
            <a:r>
              <a:rPr>
                <a:solidFill>
                  <a:srgbClr val="FFFFFF"/>
                </a:solidFill>
              </a:rPr>
              <a:t> a character one or more times (non-greedy)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[aeiou]</a:t>
            </a:r>
            <a:r>
              <a:rPr>
                <a:solidFill>
                  <a:srgbClr val="FFFFFF"/>
                </a:solidFill>
              </a:rPr>
              <a:t>  Matches a single character in the listed </a:t>
            </a:r>
            <a:r>
              <a:rPr>
                <a:solidFill>
                  <a:srgbClr val="FF00FF"/>
                </a:solidFill>
              </a:rPr>
              <a:t>set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[^XYZ]</a:t>
            </a:r>
            <a:r>
              <a:rPr>
                <a:solidFill>
                  <a:srgbClr val="FFFFFF"/>
                </a:solidFill>
              </a:rPr>
              <a:t>   Matches a single character </a:t>
            </a:r>
            <a:r>
              <a:rPr>
                <a:solidFill>
                  <a:srgbClr val="FF00FF"/>
                </a:solidFill>
              </a:rPr>
              <a:t>not in</a:t>
            </a:r>
            <a:r>
              <a:rPr>
                <a:solidFill>
                  <a:srgbClr val="FFFFFF"/>
                </a:solidFill>
              </a:rPr>
              <a:t> the listed </a:t>
            </a:r>
            <a:r>
              <a:rPr>
                <a:solidFill>
                  <a:srgbClr val="FF00FF"/>
                </a:solidFill>
              </a:rPr>
              <a:t>set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[a-z0-9]</a:t>
            </a:r>
            <a:r>
              <a:rPr>
                <a:solidFill>
                  <a:srgbClr val="FFFFFF"/>
                </a:solidFill>
              </a:rPr>
              <a:t> The set of characters can include a </a:t>
            </a:r>
            <a:r>
              <a:rPr>
                <a:solidFill>
                  <a:srgbClr val="FF00FF"/>
                </a:solidFill>
              </a:rPr>
              <a:t>range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( </a:t>
            </a:r>
            <a:r>
              <a:rPr>
                <a:solidFill>
                  <a:srgbClr val="FFFFFF"/>
                </a:solidFill>
              </a:rPr>
              <a:t>       Indicates where string </a:t>
            </a:r>
            <a:r>
              <a:rPr>
                <a:solidFill>
                  <a:srgbClr val="FF00FF"/>
                </a:solidFill>
              </a:rPr>
              <a:t>extraction</a:t>
            </a:r>
            <a:r>
              <a:rPr>
                <a:solidFill>
                  <a:srgbClr val="FFFFFF"/>
                </a:solidFill>
              </a:rPr>
              <a:t> is to start</a:t>
            </a:r>
            <a:endParaRPr>
              <a:solidFill>
                <a:srgbClr val="FFFFFF"/>
              </a:solidFill>
            </a:endParaRPr>
          </a:p>
          <a:p>
            <a:pPr algn="l" defTabSz="685800">
              <a:defRPr b="0" sz="4400">
                <a:solidFill>
                  <a:srgbClr val="00FF00"/>
                </a:solidFill>
              </a:defRPr>
            </a:pPr>
            <a:r>
              <a:t>)  </a:t>
            </a:r>
            <a:r>
              <a:rPr>
                <a:solidFill>
                  <a:srgbClr val="FFFFFF"/>
                </a:solidFill>
              </a:rPr>
              <a:t>      Indicates where string </a:t>
            </a:r>
            <a:r>
              <a:rPr>
                <a:solidFill>
                  <a:srgbClr val="FF00FF"/>
                </a:solidFill>
              </a:rPr>
              <a:t>extraction</a:t>
            </a:r>
            <a:r>
              <a:rPr>
                <a:solidFill>
                  <a:srgbClr val="FFFFFF"/>
                </a:solidFill>
              </a:rPr>
              <a:t> is to 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roblem: search for strings in other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10870">
              <a:defRPr sz="8288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Problem</a:t>
            </a:r>
            <a:r>
              <a:t>: search for strings in other strings</a:t>
            </a:r>
          </a:p>
        </p:txBody>
      </p:sp>
      <p:sp>
        <p:nvSpPr>
          <p:cNvPr id="130" name="How do we find ALL instances of “re” in my_str?"/>
          <p:cNvSpPr txBox="1"/>
          <p:nvPr/>
        </p:nvSpPr>
        <p:spPr>
          <a:xfrm>
            <a:off x="2238140" y="10515460"/>
            <a:ext cx="19399720" cy="1219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sz="69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How do we find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ALL</a:t>
            </a:r>
            <a:r>
              <a:t> instances of “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</a:t>
            </a:r>
            <a:r>
              <a:t>” in 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my_str</a:t>
            </a:r>
            <a:r>
              <a:t>?</a:t>
            </a:r>
          </a:p>
        </p:txBody>
      </p:sp>
      <p:sp>
        <p:nvSpPr>
          <p:cNvPr id="131" name="&gt;&gt;&gt; my_str = &quot;WTF is a regexp?! It's short for regular expression.&quot;…"/>
          <p:cNvSpPr txBox="1"/>
          <p:nvPr/>
        </p:nvSpPr>
        <p:spPr>
          <a:xfrm>
            <a:off x="1083650" y="3699933"/>
            <a:ext cx="22917052" cy="279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my_str = "WTF is a regexp?! It's short for regular expression."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my_str.find("short")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23</a:t>
            </a:r>
          </a:p>
        </p:txBody>
      </p:sp>
      <p:sp>
        <p:nvSpPr>
          <p:cNvPr id="132" name="&gt;&gt;&gt; my_str.find(&quot;re&quot;)…"/>
          <p:cNvSpPr txBox="1"/>
          <p:nvPr/>
        </p:nvSpPr>
        <p:spPr>
          <a:xfrm>
            <a:off x="1104312" y="7236883"/>
            <a:ext cx="7491662" cy="212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my_str.find("re")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9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2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def which_nuc_acid(sequence):…"/>
          <p:cNvSpPr txBox="1"/>
          <p:nvPr/>
        </p:nvSpPr>
        <p:spPr>
          <a:xfrm>
            <a:off x="2913149" y="977900"/>
            <a:ext cx="18557702" cy="708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7000"/>
              </a:lnSpc>
              <a:defRPr sz="4400">
                <a:solidFill>
                  <a:srgbClr val="F8F8F2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457200">
              <a:lnSpc>
                <a:spcPts val="7000"/>
              </a:lnSpc>
              <a:defRPr sz="4400">
                <a:solidFill>
                  <a:srgbClr val="A6E22E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i="1">
                <a:solidFill>
                  <a:srgbClr val="66D9EF"/>
                </a:solidFill>
              </a:rPr>
              <a:t>def</a:t>
            </a:r>
            <a:r>
              <a:rPr>
                <a:solidFill>
                  <a:srgbClr val="F8F8F2"/>
                </a:solidFill>
              </a:rPr>
              <a:t> </a:t>
            </a:r>
            <a:r>
              <a:t>which_nuc_acid</a:t>
            </a:r>
            <a:r>
              <a:rPr>
                <a:solidFill>
                  <a:srgbClr val="F8F8F2"/>
                </a:solidFill>
              </a:rPr>
              <a:t>(</a:t>
            </a:r>
            <a:r>
              <a:rPr i="1">
                <a:solidFill>
                  <a:srgbClr val="FD971F"/>
                </a:solidFill>
              </a:rPr>
              <a:t>sequence</a:t>
            </a:r>
            <a:r>
              <a:rPr>
                <a:solidFill>
                  <a:srgbClr val="F8F8F2"/>
                </a:solidFill>
              </a:rPr>
              <a:t>):</a:t>
            </a:r>
            <a:endParaRPr>
              <a:solidFill>
                <a:srgbClr val="F8F8F2"/>
              </a:solidFill>
            </a:endParaRPr>
          </a:p>
          <a:p>
            <a:pPr algn="l" defTabSz="457200">
              <a:lnSpc>
                <a:spcPts val="7000"/>
              </a:lnSpc>
              <a:defRPr sz="4400">
                <a:solidFill>
                  <a:srgbClr val="F8F8F2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>
                <a:solidFill>
                  <a:srgbClr val="F92672"/>
                </a:solidFill>
              </a:rPr>
              <a:t>if</a:t>
            </a:r>
            <a:r>
              <a:t> re.match(</a:t>
            </a:r>
            <a:r>
              <a:rPr>
                <a:solidFill>
                  <a:srgbClr val="E6DB74"/>
                </a:solidFill>
              </a:rPr>
              <a:t>"[actg]+"</a:t>
            </a:r>
            <a:r>
              <a:t>, sequence, re.</a:t>
            </a:r>
            <a:r>
              <a:rPr>
                <a:solidFill>
                  <a:srgbClr val="AE81FF"/>
                </a:solidFill>
              </a:rPr>
              <a:t>IGNORECASE</a:t>
            </a:r>
            <a:r>
              <a:t>):</a:t>
            </a:r>
          </a:p>
          <a:p>
            <a:pPr algn="l" defTabSz="457200">
              <a:lnSpc>
                <a:spcPts val="7000"/>
              </a:lnSpc>
              <a:defRPr sz="4400">
                <a:solidFill>
                  <a:srgbClr val="E6DB74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F8F8F2"/>
                </a:solidFill>
              </a:rPr>
              <a:t>        </a:t>
            </a:r>
            <a:r>
              <a:rPr>
                <a:solidFill>
                  <a:srgbClr val="66D9EF"/>
                </a:solidFill>
              </a:rPr>
              <a:t>print</a:t>
            </a:r>
            <a:r>
              <a:rPr>
                <a:solidFill>
                  <a:srgbClr val="F8F8F2"/>
                </a:solidFill>
              </a:rPr>
              <a:t>(</a:t>
            </a:r>
            <a:r>
              <a:t>"It's DNA!"</a:t>
            </a:r>
            <a:r>
              <a:rPr>
                <a:solidFill>
                  <a:srgbClr val="F8F8F2"/>
                </a:solidFill>
              </a:rPr>
              <a:t>)</a:t>
            </a:r>
            <a:endParaRPr>
              <a:solidFill>
                <a:srgbClr val="F8F8F2"/>
              </a:solidFill>
            </a:endParaRPr>
          </a:p>
          <a:p>
            <a:pPr algn="l" defTabSz="457200">
              <a:lnSpc>
                <a:spcPts val="7000"/>
              </a:lnSpc>
              <a:defRPr sz="4400">
                <a:solidFill>
                  <a:srgbClr val="F8F8F2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>
                <a:solidFill>
                  <a:srgbClr val="F92672"/>
                </a:solidFill>
              </a:rPr>
              <a:t>elif</a:t>
            </a:r>
            <a:r>
              <a:t> re.match(</a:t>
            </a:r>
            <a:r>
              <a:rPr>
                <a:solidFill>
                  <a:srgbClr val="E6DB74"/>
                </a:solidFill>
              </a:rPr>
              <a:t>"[acug]+"</a:t>
            </a:r>
            <a:r>
              <a:t>, sequence, re.</a:t>
            </a:r>
            <a:r>
              <a:rPr>
                <a:solidFill>
                  <a:srgbClr val="AE81FF"/>
                </a:solidFill>
              </a:rPr>
              <a:t>IGNORECASE</a:t>
            </a:r>
            <a:r>
              <a:t>):</a:t>
            </a:r>
          </a:p>
          <a:p>
            <a:pPr algn="l" defTabSz="457200">
              <a:lnSpc>
                <a:spcPts val="7000"/>
              </a:lnSpc>
              <a:defRPr sz="4400">
                <a:solidFill>
                  <a:srgbClr val="E6DB74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F8F8F2"/>
                </a:solidFill>
              </a:rPr>
              <a:t>        </a:t>
            </a:r>
            <a:r>
              <a:rPr>
                <a:solidFill>
                  <a:srgbClr val="66D9EF"/>
                </a:solidFill>
              </a:rPr>
              <a:t>print</a:t>
            </a:r>
            <a:r>
              <a:rPr>
                <a:solidFill>
                  <a:srgbClr val="F8F8F2"/>
                </a:solidFill>
              </a:rPr>
              <a:t>(</a:t>
            </a:r>
            <a:r>
              <a:t>"It's RNA"</a:t>
            </a:r>
            <a:r>
              <a:rPr>
                <a:solidFill>
                  <a:srgbClr val="F8F8F2"/>
                </a:solidFill>
              </a:rPr>
              <a:t>)</a:t>
            </a:r>
            <a:endParaRPr>
              <a:solidFill>
                <a:srgbClr val="F8F8F2"/>
              </a:solidFill>
            </a:endParaRPr>
          </a:p>
          <a:p>
            <a:pPr algn="l" defTabSz="457200">
              <a:lnSpc>
                <a:spcPts val="7000"/>
              </a:lnSpc>
              <a:defRPr sz="4400">
                <a:solidFill>
                  <a:srgbClr val="F8F8F2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>
                <a:solidFill>
                  <a:srgbClr val="F92672"/>
                </a:solidFill>
              </a:rPr>
              <a:t>else</a:t>
            </a:r>
            <a:r>
              <a:t>:</a:t>
            </a:r>
          </a:p>
          <a:p>
            <a:pPr algn="l" defTabSz="457200">
              <a:lnSpc>
                <a:spcPts val="7000"/>
              </a:lnSpc>
              <a:defRPr sz="4400">
                <a:solidFill>
                  <a:srgbClr val="E6DB74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F8F8F2"/>
                </a:solidFill>
              </a:rPr>
              <a:t>        </a:t>
            </a:r>
            <a:r>
              <a:rPr>
                <a:solidFill>
                  <a:srgbClr val="66D9EF"/>
                </a:solidFill>
              </a:rPr>
              <a:t>print</a:t>
            </a:r>
            <a:r>
              <a:rPr>
                <a:solidFill>
                  <a:srgbClr val="F8F8F2"/>
                </a:solidFill>
              </a:rPr>
              <a:t>(</a:t>
            </a:r>
            <a:r>
              <a:t>"It's neither!"</a:t>
            </a:r>
            <a:r>
              <a:rPr>
                <a:solidFill>
                  <a:srgbClr val="F8F8F2"/>
                </a:solidFill>
              </a:rPr>
              <a:t>)</a:t>
            </a:r>
            <a:endParaRPr>
              <a:solidFill>
                <a:srgbClr val="F8F8F2"/>
              </a:solidFill>
            </a:endParaRPr>
          </a:p>
          <a:p>
            <a:pPr algn="l" defTabSz="457200">
              <a:lnSpc>
                <a:spcPts val="7000"/>
              </a:lnSpc>
              <a:defRPr sz="4400">
                <a:solidFill>
                  <a:srgbClr val="F8F8F2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457200">
              <a:lnSpc>
                <a:spcPts val="7000"/>
              </a:lnSpc>
              <a:defRPr sz="4400">
                <a:solidFill>
                  <a:srgbClr val="F8F8F2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</a:p>
        </p:txBody>
      </p:sp>
      <p:sp>
        <p:nvSpPr>
          <p:cNvPr id="195" name="&gt;&gt;&gt; which_nuc_acid(&quot;uuucgagcuu&quot;)…"/>
          <p:cNvSpPr txBox="1"/>
          <p:nvPr/>
        </p:nvSpPr>
        <p:spPr>
          <a:xfrm>
            <a:off x="6098827" y="7162799"/>
            <a:ext cx="12186346" cy="548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which_nuc_acid("uuucgagcuu")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It's RNA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which_nuc_acid("gattaca")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It's DNA!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which_nuc_acid("Jurassic Park")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It's neither!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roblem: search for strings in other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10870">
              <a:defRPr sz="8288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Problem</a:t>
            </a:r>
            <a:r>
              <a:t>: search for strings in other strings</a:t>
            </a:r>
          </a:p>
        </p:txBody>
      </p:sp>
      <p:sp>
        <p:nvSpPr>
          <p:cNvPr id="135" name="Regular expressions are a powerful string manipulation tool…"/>
          <p:cNvSpPr txBox="1"/>
          <p:nvPr/>
        </p:nvSpPr>
        <p:spPr>
          <a:xfrm>
            <a:off x="486965" y="3702248"/>
            <a:ext cx="23410070" cy="8191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571500" indent="-571500" algn="l" defTabSz="457200">
              <a:spcBef>
                <a:spcPts val="500"/>
              </a:spcBef>
              <a:buSzPct val="100000"/>
              <a:buChar char="•"/>
              <a:defRPr b="0" sz="6400">
                <a:latin typeface="Arial"/>
                <a:ea typeface="Arial"/>
                <a:cs typeface="Arial"/>
                <a:sym typeface="Arial"/>
              </a:defRPr>
            </a:pPr>
            <a:r>
              <a:t>Regular expressions are a powerful string manipulation tool</a:t>
            </a:r>
          </a:p>
          <a:p>
            <a:pPr marL="571500" indent="-571500" algn="l" defTabSz="457200">
              <a:spcBef>
                <a:spcPts val="500"/>
              </a:spcBef>
              <a:buSzPct val="100000"/>
              <a:buChar char="•"/>
              <a:defRPr b="0" sz="6400">
                <a:latin typeface="Arial"/>
                <a:ea typeface="Arial"/>
                <a:cs typeface="Arial"/>
                <a:sym typeface="Arial"/>
              </a:defRPr>
            </a:pPr>
            <a:r>
              <a:t>All modern languages have similar library packages for regular expressions </a:t>
            </a:r>
          </a:p>
          <a:p>
            <a:pPr marL="571500" indent="-571500" algn="l" defTabSz="457200">
              <a:spcBef>
                <a:spcPts val="500"/>
              </a:spcBef>
              <a:buSzPct val="100000"/>
              <a:buChar char="•"/>
              <a:defRPr b="0" sz="6400">
                <a:latin typeface="Arial"/>
                <a:ea typeface="Arial"/>
                <a:cs typeface="Arial"/>
                <a:sym typeface="Arial"/>
              </a:defRPr>
            </a:pPr>
            <a:r>
              <a:t>Use regular expressions to:</a:t>
            </a:r>
          </a:p>
          <a:p>
            <a:pPr marL="807719" indent="-571500" algn="l" defTabSz="457200">
              <a:spcBef>
                <a:spcPts val="500"/>
              </a:spcBef>
              <a:buSzPct val="100000"/>
              <a:buChar char="•"/>
              <a:defRPr b="0" sz="6400">
                <a:latin typeface="Arial"/>
                <a:ea typeface="Arial"/>
                <a:cs typeface="Arial"/>
                <a:sym typeface="Arial"/>
              </a:defRPr>
            </a:pPr>
            <a:r>
              <a:t>Search a string (</a:t>
            </a:r>
            <a:r>
              <a:rPr b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finditer</a:t>
            </a:r>
            <a:r>
              <a:t>, </a:t>
            </a:r>
            <a:r>
              <a:rPr b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search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t>and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match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807719" indent="-571500" algn="l" defTabSz="457200">
              <a:spcBef>
                <a:spcPts val="500"/>
              </a:spcBef>
              <a:buSzPct val="100000"/>
              <a:buChar char="•"/>
              <a:defRPr b="0" sz="6400">
                <a:latin typeface="Arial"/>
                <a:ea typeface="Arial"/>
                <a:cs typeface="Arial"/>
                <a:sym typeface="Arial"/>
              </a:defRPr>
            </a:pPr>
            <a:r>
              <a:t>Replace parts of a string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b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sub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807719" indent="-571500" algn="l" defTabSz="457200">
              <a:spcBef>
                <a:spcPts val="500"/>
              </a:spcBef>
              <a:buSzPct val="100000"/>
              <a:buChar char="•"/>
              <a:defRPr b="0" sz="6400">
                <a:latin typeface="Arial"/>
                <a:ea typeface="Arial"/>
                <a:cs typeface="Arial"/>
                <a:sym typeface="Arial"/>
              </a:defRPr>
            </a:pPr>
            <a:r>
              <a:t>Break strings into smaller pieces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b="1">
                <a:solidFill>
                  <a:schemeClr val="accent4">
                    <a:hueOff val="468000"/>
                    <a:satOff val="-4761"/>
                    <a:lumOff val="10196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split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roblem: search for strings in other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10870">
              <a:defRPr sz="8288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Problem</a:t>
            </a:r>
            <a:r>
              <a:t>: search for strings in other strings</a:t>
            </a:r>
          </a:p>
        </p:txBody>
      </p:sp>
      <p:sp>
        <p:nvSpPr>
          <p:cNvPr id="138" name="How do we find ALL instances of “re” in my_str?"/>
          <p:cNvSpPr txBox="1"/>
          <p:nvPr/>
        </p:nvSpPr>
        <p:spPr>
          <a:xfrm>
            <a:off x="1405569" y="10517212"/>
            <a:ext cx="21064861" cy="1215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6900"/>
            </a:pPr>
            <a:r>
              <a:t>How do we find </a:t>
            </a:r>
            <a:r>
              <a:t>ALL</a:t>
            </a:r>
            <a:r>
              <a:t> instances of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“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re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”</a:t>
            </a:r>
            <a:r>
              <a:t> in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my_str</a:t>
            </a:r>
            <a:r>
              <a:t>?</a:t>
            </a:r>
          </a:p>
        </p:txBody>
      </p:sp>
      <p:sp>
        <p:nvSpPr>
          <p:cNvPr id="139" name="&gt;&gt;&gt; import re…"/>
          <p:cNvSpPr txBox="1"/>
          <p:nvPr/>
        </p:nvSpPr>
        <p:spPr>
          <a:xfrm>
            <a:off x="3329818" y="3553883"/>
            <a:ext cx="16545695" cy="212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import re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re.search("re", my_str)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&lt;_sre.SRE_Match object; span=(9, 11), match='re'&gt;</a:t>
            </a:r>
          </a:p>
        </p:txBody>
      </p:sp>
      <p:sp>
        <p:nvSpPr>
          <p:cNvPr id="140" name="&gt;&gt;&gt; if re.search(&quot;re&quot;, my_str):…"/>
          <p:cNvSpPr txBox="1"/>
          <p:nvPr/>
        </p:nvSpPr>
        <p:spPr>
          <a:xfrm>
            <a:off x="3322505" y="6587066"/>
            <a:ext cx="10845007" cy="279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if re.search("re", my_str):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    print("I found one!")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I found one!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roblem: search for strings in other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10870">
              <a:defRPr sz="8288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Problem</a:t>
            </a:r>
            <a:r>
              <a:t>: search for strings in other strings</a:t>
            </a:r>
          </a:p>
        </p:txBody>
      </p:sp>
      <p:sp>
        <p:nvSpPr>
          <p:cNvPr id="143" name="How do we find ALL instances of “re” in my_str?"/>
          <p:cNvSpPr txBox="1"/>
          <p:nvPr/>
        </p:nvSpPr>
        <p:spPr>
          <a:xfrm>
            <a:off x="1405569" y="10517212"/>
            <a:ext cx="21064861" cy="1215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6900"/>
            </a:pPr>
            <a:r>
              <a:t>How do we find </a:t>
            </a:r>
            <a:r>
              <a:t>ALL</a:t>
            </a:r>
            <a:r>
              <a:t> instances of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“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re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”</a:t>
            </a:r>
            <a:r>
              <a:t> in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my_str</a:t>
            </a:r>
            <a:r>
              <a:t>?</a:t>
            </a:r>
          </a:p>
        </p:txBody>
      </p:sp>
      <p:sp>
        <p:nvSpPr>
          <p:cNvPr id="144" name="&gt;&gt;&gt; [m.start() for m in re.finditer('re', my_str)]…"/>
          <p:cNvSpPr txBox="1"/>
          <p:nvPr/>
        </p:nvSpPr>
        <p:spPr>
          <a:xfrm>
            <a:off x="3329818" y="7073900"/>
            <a:ext cx="17216364" cy="144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[m.start() for m in re.finditer('re', my_str)]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[9, 33, 44]</a:t>
            </a:r>
          </a:p>
        </p:txBody>
      </p:sp>
      <p:sp>
        <p:nvSpPr>
          <p:cNvPr id="145" name="&gt;&gt;&gt; import re…"/>
          <p:cNvSpPr txBox="1"/>
          <p:nvPr/>
        </p:nvSpPr>
        <p:spPr>
          <a:xfrm>
            <a:off x="3329818" y="3553883"/>
            <a:ext cx="16545695" cy="212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import re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re.search("re", my_str)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&lt;_sre.SRE_Match object; span=(9, 11), match='re'&gt;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roblem: search for strings in other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10870">
              <a:defRPr sz="8288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Problem</a:t>
            </a:r>
            <a:r>
              <a:t>: search for strings in other strings</a:t>
            </a:r>
          </a:p>
        </p:txBody>
      </p:sp>
      <p:sp>
        <p:nvSpPr>
          <p:cNvPr id="148" name="How do we test whether my_str contains either “re” or “sh”?"/>
          <p:cNvSpPr txBox="1"/>
          <p:nvPr/>
        </p:nvSpPr>
        <p:spPr>
          <a:xfrm>
            <a:off x="2000847" y="10790479"/>
            <a:ext cx="20628502" cy="2362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900"/>
            </a:pP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How do we test whether</a:t>
            </a:r>
            <a:r>
              <a:t>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my_str 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contains either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“re”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“sh”</a:t>
            </a:r>
            <a:r>
              <a:t>?</a:t>
            </a:r>
          </a:p>
        </p:txBody>
      </p:sp>
      <p:sp>
        <p:nvSpPr>
          <p:cNvPr id="149" name="&gt;&gt;&gt; if re.search(“re&quot;, my_str) or re.search(“re&quot;, my_str):…"/>
          <p:cNvSpPr txBox="1"/>
          <p:nvPr/>
        </p:nvSpPr>
        <p:spPr>
          <a:xfrm>
            <a:off x="2365578" y="5319039"/>
            <a:ext cx="19899040" cy="279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if re.search(“re", my_str) or re.search(“re", my_str):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    print("I found one!")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I found one!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roblem: search for strings in other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10870">
              <a:defRPr sz="8288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Problem</a:t>
            </a:r>
            <a:r>
              <a:t>: search for strings in other strings</a:t>
            </a:r>
          </a:p>
        </p:txBody>
      </p:sp>
      <p:sp>
        <p:nvSpPr>
          <p:cNvPr id="152" name="How do we test whether my_str contains either “re” or “sh”?"/>
          <p:cNvSpPr txBox="1"/>
          <p:nvPr/>
        </p:nvSpPr>
        <p:spPr>
          <a:xfrm>
            <a:off x="2000847" y="10790479"/>
            <a:ext cx="20628502" cy="2362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900"/>
            </a:pP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How do we test whether</a:t>
            </a:r>
            <a:r>
              <a:t>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my_str 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contains either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“re”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“sh”</a:t>
            </a:r>
            <a:r>
              <a:t>?</a:t>
            </a:r>
          </a:p>
        </p:txBody>
      </p:sp>
      <p:sp>
        <p:nvSpPr>
          <p:cNvPr id="153" name="&gt;&gt;&gt; if re.search(“re|sh&quot;, my_str):…"/>
          <p:cNvSpPr txBox="1"/>
          <p:nvPr/>
        </p:nvSpPr>
        <p:spPr>
          <a:xfrm>
            <a:off x="3845028" y="4851399"/>
            <a:ext cx="17185879" cy="401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if re.search(“re|sh", my_str):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    print("I found one!")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I found one!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roblem: search for strings in other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10870">
              <a:defRPr sz="8288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Problem</a:t>
            </a:r>
            <a:r>
              <a:t>: search for strings in other strings</a:t>
            </a:r>
          </a:p>
        </p:txBody>
      </p:sp>
      <p:sp>
        <p:nvSpPr>
          <p:cNvPr id="156" name="How do we test whether my_str contains either “re” or “sh”?"/>
          <p:cNvSpPr txBox="1"/>
          <p:nvPr/>
        </p:nvSpPr>
        <p:spPr>
          <a:xfrm>
            <a:off x="2000847" y="10790479"/>
            <a:ext cx="20628502" cy="2362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900"/>
            </a:pP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How do we test whether</a:t>
            </a:r>
            <a:r>
              <a:t>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my_str 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contains either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“re”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“sh”</a:t>
            </a:r>
            <a:r>
              <a:t>?</a:t>
            </a:r>
          </a:p>
        </p:txBody>
      </p:sp>
      <p:sp>
        <p:nvSpPr>
          <p:cNvPr id="157" name="&gt;&gt;&gt; [m.start() for m in re.finditer('re', my_str)]…"/>
          <p:cNvSpPr txBox="1"/>
          <p:nvPr/>
        </p:nvSpPr>
        <p:spPr>
          <a:xfrm>
            <a:off x="3203914" y="5124449"/>
            <a:ext cx="18222368" cy="346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[m.start() for m in re.finditer('re', my_str)]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[9, 33, 44]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&gt;&gt;&gt; [m.start() for m in re.finditer('re|sh', my_str)]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400">
                <a:solidFill>
                  <a:srgbClr val="E8F1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[9, 23, 33, 44]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ython’s Regular Expression Synta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Python’s Regular Expression Syntax</a:t>
            </a:r>
          </a:p>
        </p:txBody>
      </p:sp>
      <p:sp>
        <p:nvSpPr>
          <p:cNvPr id="160" name="Most characters match themselv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3075" indent="-473075">
              <a:spcBef>
                <a:spcPts val="1300"/>
              </a:spcBef>
              <a:defRPr sz="5600"/>
            </a:pPr>
            <a:r>
              <a:t>Most characters match themselves</a:t>
            </a:r>
          </a:p>
          <a:p>
            <a:pPr lvl="1" marL="0" indent="457200">
              <a:spcBef>
                <a:spcPts val="0"/>
              </a:spcBef>
              <a:buSzTx/>
              <a:buNone/>
              <a:defRPr sz="5600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The regular expression “test” matches the string ‘test’, and only that string</a:t>
            </a:r>
          </a:p>
          <a:p>
            <a:pPr marL="473075" indent="-473075">
              <a:spcBef>
                <a:spcPts val="1300"/>
              </a:spcBef>
              <a:defRPr sz="5600"/>
            </a:pPr>
            <a:r>
              <a:t>[x] matches any </a:t>
            </a:r>
            <a:r>
              <a:rPr i="1"/>
              <a:t>one</a:t>
            </a:r>
            <a:r>
              <a:t> of a list of characters</a:t>
            </a:r>
          </a:p>
          <a:p>
            <a:pPr lvl="1" marL="0" indent="457200">
              <a:spcBef>
                <a:spcPts val="0"/>
              </a:spcBef>
              <a:buSzTx/>
              <a:buNone/>
              <a:defRPr sz="5600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“[abc]” matches ‘a’,‘b’,or ‘c’</a:t>
            </a:r>
          </a:p>
          <a:p>
            <a:pPr marL="473075" indent="-473075">
              <a:spcBef>
                <a:spcPts val="1300"/>
              </a:spcBef>
              <a:defRPr sz="5600"/>
            </a:pPr>
            <a:r>
              <a:t>[^x] matches any </a:t>
            </a:r>
            <a:r>
              <a:rPr i="1"/>
              <a:t>one</a:t>
            </a:r>
            <a:r>
              <a:t> character that is not included in </a:t>
            </a:r>
            <a:r>
              <a:rPr i="1"/>
              <a:t>x</a:t>
            </a:r>
            <a:endParaRPr i="1"/>
          </a:p>
          <a:p>
            <a:pPr lvl="1" marL="0" indent="457200">
              <a:spcBef>
                <a:spcPts val="0"/>
              </a:spcBef>
              <a:buSzTx/>
              <a:buNone/>
              <a:defRPr sz="5600">
                <a:solidFill>
                  <a:schemeClr val="accent2">
                    <a:hueOff val="-177681"/>
                    <a:satOff val="-17391"/>
                    <a:lumOff val="16666"/>
                  </a:schemeClr>
                </a:solidFill>
              </a:defRPr>
            </a:pPr>
            <a:r>
              <a:t>“[^abc]” matches any single character </a:t>
            </a:r>
            <a:r>
              <a:rPr i="1"/>
              <a:t>except</a:t>
            </a:r>
            <a:r>
              <a:t> ‘a’,’b’,or ‘c’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