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7" r:id="rId4"/>
    <p:sldId id="362" r:id="rId5"/>
    <p:sldId id="355" r:id="rId6"/>
    <p:sldId id="357" r:id="rId7"/>
    <p:sldId id="377" r:id="rId8"/>
    <p:sldId id="330" r:id="rId9"/>
    <p:sldId id="376" r:id="rId10"/>
    <p:sldId id="380" r:id="rId11"/>
    <p:sldId id="379" r:id="rId12"/>
    <p:sldId id="361" r:id="rId13"/>
    <p:sldId id="360" r:id="rId14"/>
    <p:sldId id="337" r:id="rId15"/>
    <p:sldId id="359" r:id="rId16"/>
    <p:sldId id="338" r:id="rId17"/>
    <p:sldId id="339" r:id="rId18"/>
    <p:sldId id="381" r:id="rId19"/>
    <p:sldId id="382" r:id="rId20"/>
    <p:sldId id="383" r:id="rId21"/>
    <p:sldId id="384" r:id="rId22"/>
    <p:sldId id="3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EA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4629"/>
  </p:normalViewPr>
  <p:slideViewPr>
    <p:cSldViewPr snapToGrid="0">
      <p:cViewPr varScale="1">
        <p:scale>
          <a:sx n="108" d="100"/>
          <a:sy n="108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E85494-8BC1-4B17-BC51-E2B17CAEA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0D558-D351-4D83-94B2-1D2521AF4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62A5-4FA4-442D-BB5E-7B3E544FD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5E7-051B-46DE-8779-5C2EF7A77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5149-118F-4663-9665-73129F221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6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B122-A396-4E06-BB30-38311339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1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3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599C-13AE-435C-BDF9-40EA4C8D9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1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D8C7-29C9-407F-BFA7-9BA4355A9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79E1-07C7-45C7-A602-A8694C5EE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C5B3-4489-47AE-B462-D8125315F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81FD-2FB3-41AA-837B-07150FB01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EE62-F0FC-469C-B3CF-7623F46A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136F6-3BE8-4215-9DA3-81B06DBDB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467D2-C0F1-495B-992D-DFC2A4674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2/12/20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2/12/20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Functions</a:t>
            </a:r>
            <a:endParaRPr lang="en-US" sz="7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467600" cy="1752600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Genome 559: Introduction to Statistical and Computational Genomics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Elhanan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Borenstein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34527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Once you've written the function, </a:t>
            </a:r>
            <a:br>
              <a:rPr lang="en-US" dirty="0">
                <a:latin typeface="Calibri"/>
              </a:rPr>
            </a:br>
            <a:r>
              <a:rPr lang="en-US" dirty="0">
                <a:latin typeface="Calibri"/>
              </a:rPr>
              <a:t>you can forget about it and just use it!</a:t>
            </a:r>
          </a:p>
        </p:txBody>
      </p:sp>
      <p:pic>
        <p:nvPicPr>
          <p:cNvPr id="2050" name="Picture 2" descr="http://capecodbaseball.org.ismmedia.com/ISM3/std-content/repos/Top/2012website/all_star_game/2010/ASG_2Hats_495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8859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407" y="1195811"/>
            <a:ext cx="7168848" cy="2462213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math</a:t>
            </a:r>
          </a:p>
          <a:p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float(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[1])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&lt; 0.75 and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 0.0: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(-3.0/4.0) * math.log(1.0 - (4.0/3.0)*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print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&gt;= 0.75: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print 1000.0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print 0.0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From “In-code” to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511" y="4105558"/>
            <a:ext cx="7165744" cy="2677656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math</a:t>
            </a:r>
          </a:p>
          <a:p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strike="sngStrike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strike="sngStrike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= float(</a:t>
            </a:r>
            <a:r>
              <a:rPr lang="en-US" sz="1400" b="1" strike="sngStrike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400" b="1" strike="sngStrike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[1])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&lt; 0.75 and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 0.0: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(-3.0/4.0) * math.log(1.0 - (4.0/3.0)*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&gt;= 0.75: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1000.0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0.0</a:t>
            </a:r>
          </a:p>
        </p:txBody>
      </p:sp>
      <p:sp>
        <p:nvSpPr>
          <p:cNvPr id="6" name="Line Callout 1 (Accent Bar) 5"/>
          <p:cNvSpPr/>
          <p:nvPr/>
        </p:nvSpPr>
        <p:spPr>
          <a:xfrm>
            <a:off x="4584383" y="4237601"/>
            <a:ext cx="1446245" cy="586339"/>
          </a:xfrm>
          <a:prstGeom prst="accentCallout1">
            <a:avLst>
              <a:gd name="adj1" fmla="val 41879"/>
              <a:gd name="adj2" fmla="val -4692"/>
              <a:gd name="adj3" fmla="val 112039"/>
              <a:gd name="adj4" fmla="val -84991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Add a function definition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6447464" y="4688580"/>
            <a:ext cx="2388637" cy="586339"/>
          </a:xfrm>
          <a:prstGeom prst="accentCallout1">
            <a:avLst>
              <a:gd name="adj1" fmla="val 41879"/>
              <a:gd name="adj2" fmla="val -4692"/>
              <a:gd name="adj3" fmla="val 67482"/>
              <a:gd name="adj4" fmla="val -81057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delete - use function argument instead of </a:t>
            </a:r>
            <a:r>
              <a:rPr lang="en-US" sz="1600" kern="0" dirty="0" err="1">
                <a:solidFill>
                  <a:sysClr val="windowText" lastClr="000000"/>
                </a:solidFill>
                <a:latin typeface="Calibri"/>
              </a:rPr>
              <a:t>argv</a:t>
            </a:r>
            <a:endParaRPr lang="en-US" sz="16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4827049" y="6085911"/>
            <a:ext cx="1909654" cy="586339"/>
          </a:xfrm>
          <a:prstGeom prst="accentCallout1">
            <a:avLst>
              <a:gd name="adj1" fmla="val 41879"/>
              <a:gd name="adj2" fmla="val -4692"/>
              <a:gd name="adj3" fmla="val 19742"/>
              <a:gd name="adj4" fmla="val -7666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return value rather than printing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123" y="902446"/>
            <a:ext cx="649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Calibri" pitchFamily="34" charset="0"/>
                <a:cs typeface="Calibri" pitchFamily="34" charset="0"/>
              </a:rPr>
              <a:t>Jukes-Cantor distance correction written directly in program: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759" y="3818207"/>
            <a:ext cx="580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Calibri" pitchFamily="34" charset="0"/>
                <a:cs typeface="Calibri" pitchFamily="34" charset="0"/>
              </a:rPr>
              <a:t>Jukes-Cantor distance correction written as a function:</a:t>
            </a:r>
          </a:p>
        </p:txBody>
      </p:sp>
    </p:spTree>
    <p:extLst>
      <p:ext uri="{BB962C8B-B14F-4D97-AF65-F5344CB8AC3E}">
        <p14:creationId xmlns:p14="http://schemas.microsoft.com/office/powerpoint/2010/main" val="412468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614" y="1525552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math.log(value)</a:t>
            </a: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readline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readlines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(), read()</a:t>
            </a: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sort()</a:t>
            </a: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split(), replace(), lower()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We've used lots of functions before!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375135"/>
            <a:ext cx="8229600" cy="24472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These functions are part of the Python programming environment (in other words they are already written for you).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sz="28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Note - some of these are functions attached to objects (and called object "methods") rather than stand-alone functions. We'll cover this later.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Function names, access, and usage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5410"/>
            <a:ext cx="8229600" cy="24472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Giving a function an informative name is very important! 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latin typeface="Calibri" pitchFamily="34" charset="0"/>
                <a:cs typeface="Calibri" pitchFamily="34" charset="0"/>
              </a:rPr>
              <a:t>Long names are fine if needed:</a:t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makeDictFromTwoLists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keyList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valueList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translateDNA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dna_seq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getFastaSequences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For now, your function will have to be defined within your program and before you use it. Later you'll learn how to save a function in a module so that you can load your module and use the function just the way we do for Python modules.</a:t>
            </a: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Usually, potentially reusable parts of your code should be written as functions.</a:t>
            </a: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Your program (outside of functions) will often be very short - largely reading arguments and making output.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296" y="1152114"/>
            <a:ext cx="812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Write a program random-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seq.py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that generates a random DNA sequence of length N bases.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Use a function to generate the random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Make your program print the random sequence to the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itchFamily="34" charset="0"/>
                <a:cs typeface="Calibri" pitchFamily="34" charset="0"/>
              </a:rPr>
              <a:t>Hint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the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random.random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() method will be very useful (example usage 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Sample problem #1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353B8F-365C-5E4A-9231-7596365DC1AE}"/>
              </a:ext>
            </a:extLst>
          </p:cNvPr>
          <p:cNvSpPr/>
          <p:nvPr/>
        </p:nvSpPr>
        <p:spPr>
          <a:xfrm>
            <a:off x="509296" y="2989528"/>
            <a:ext cx="4572000" cy="116955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random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random.random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())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0.8837103389761158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print(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random.random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())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0.18647768377170393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5E801-FFA2-9E48-AB7B-55D74B92F55D}"/>
              </a:ext>
            </a:extLst>
          </p:cNvPr>
          <p:cNvSpPr/>
          <p:nvPr/>
        </p:nvSpPr>
        <p:spPr>
          <a:xfrm>
            <a:off x="509296" y="4494925"/>
            <a:ext cx="4221677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random-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seq.py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5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CATAA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random-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seq.py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5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GACGC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random-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seq.py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10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TGGGCCCAGG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random-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seq.py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10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GTCGGGCACA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3B151-6157-B543-8A8D-BCE5F5E82AEE}"/>
              </a:ext>
            </a:extLst>
          </p:cNvPr>
          <p:cNvSpPr txBox="1"/>
          <p:nvPr/>
        </p:nvSpPr>
        <p:spPr>
          <a:xfrm>
            <a:off x="4928259" y="534131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Solution #1 – raw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789708" y="1139825"/>
            <a:ext cx="7938655" cy="526297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import sys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import random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Define the sequence generation function.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def </a:t>
            </a:r>
            <a:r>
              <a:rPr lang="en-US" sz="1400" dirty="0" err="1">
                <a:solidFill>
                  <a:srgbClr val="0070C0"/>
                </a:solidFill>
              </a:rPr>
              <a:t>seq_generate</a:t>
            </a:r>
            <a:r>
              <a:rPr lang="en-US" sz="1400" dirty="0">
                <a:solidFill>
                  <a:srgbClr val="0070C0"/>
                </a:solidFill>
              </a:rPr>
              <a:t>(N):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"""This generates a random DNA sequence of length N bases."""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seq</a:t>
            </a:r>
            <a:r>
              <a:rPr lang="en-US" sz="1400" dirty="0">
                <a:solidFill>
                  <a:srgbClr val="0070C0"/>
                </a:solidFill>
              </a:rPr>
              <a:t> = []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while </a:t>
            </a:r>
            <a:r>
              <a:rPr lang="en-US" sz="1400" dirty="0" err="1">
                <a:solidFill>
                  <a:srgbClr val="0070C0"/>
                </a:solidFill>
              </a:rPr>
              <a:t>len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>
                <a:solidFill>
                  <a:srgbClr val="0070C0"/>
                </a:solidFill>
              </a:rPr>
              <a:t>seq</a:t>
            </a:r>
            <a:r>
              <a:rPr lang="en-US" sz="1400" dirty="0">
                <a:solidFill>
                  <a:srgbClr val="0070C0"/>
                </a:solidFill>
              </a:rPr>
              <a:t>) &lt; N: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</a:t>
            </a:r>
            <a:r>
              <a:rPr lang="en-US" sz="1400" dirty="0" err="1">
                <a:solidFill>
                  <a:srgbClr val="0070C0"/>
                </a:solidFill>
              </a:rPr>
              <a:t>random_val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random.random</a:t>
            </a:r>
            <a:r>
              <a:rPr lang="en-US" sz="1400" dirty="0">
                <a:solidFill>
                  <a:srgbClr val="0070C0"/>
                </a:solidFill>
              </a:rPr>
              <a:t>()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if </a:t>
            </a:r>
            <a:r>
              <a:rPr lang="en-US" sz="1400" dirty="0" err="1">
                <a:solidFill>
                  <a:srgbClr val="0070C0"/>
                </a:solidFill>
              </a:rPr>
              <a:t>random_val</a:t>
            </a:r>
            <a:r>
              <a:rPr lang="en-US" sz="1400" dirty="0">
                <a:solidFill>
                  <a:srgbClr val="0070C0"/>
                </a:solidFill>
              </a:rPr>
              <a:t> &lt; 0.25: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seq.append</a:t>
            </a:r>
            <a:r>
              <a:rPr lang="en-US" sz="1400" dirty="0">
                <a:solidFill>
                  <a:srgbClr val="0070C0"/>
                </a:solidFill>
              </a:rPr>
              <a:t>("A")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</a:t>
            </a:r>
            <a:r>
              <a:rPr lang="en-US" sz="1400" dirty="0" err="1">
                <a:solidFill>
                  <a:srgbClr val="0070C0"/>
                </a:solidFill>
              </a:rPr>
              <a:t>elif</a:t>
            </a:r>
            <a:r>
              <a:rPr lang="en-US" sz="1400" dirty="0">
                <a:solidFill>
                  <a:srgbClr val="0070C0"/>
                </a:solidFill>
              </a:rPr>
              <a:t> 0.25 &lt;= </a:t>
            </a:r>
            <a:r>
              <a:rPr lang="en-US" sz="1400" dirty="0" err="1">
                <a:solidFill>
                  <a:srgbClr val="0070C0"/>
                </a:solidFill>
              </a:rPr>
              <a:t>random_val</a:t>
            </a:r>
            <a:r>
              <a:rPr lang="en-US" sz="1400" dirty="0">
                <a:solidFill>
                  <a:srgbClr val="0070C0"/>
                </a:solidFill>
              </a:rPr>
              <a:t> &lt; 0.5: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seq.append</a:t>
            </a:r>
            <a:r>
              <a:rPr lang="en-US" sz="1400" dirty="0">
                <a:solidFill>
                  <a:srgbClr val="0070C0"/>
                </a:solidFill>
              </a:rPr>
              <a:t>("T")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</a:t>
            </a:r>
            <a:r>
              <a:rPr lang="en-US" sz="1400" dirty="0" err="1">
                <a:solidFill>
                  <a:srgbClr val="0070C0"/>
                </a:solidFill>
              </a:rPr>
              <a:t>elif</a:t>
            </a:r>
            <a:r>
              <a:rPr lang="en-US" sz="1400" dirty="0">
                <a:solidFill>
                  <a:srgbClr val="0070C0"/>
                </a:solidFill>
              </a:rPr>
              <a:t> 0.5 &lt;= </a:t>
            </a:r>
            <a:r>
              <a:rPr lang="en-US" sz="1400" dirty="0" err="1">
                <a:solidFill>
                  <a:srgbClr val="0070C0"/>
                </a:solidFill>
              </a:rPr>
              <a:t>random_val</a:t>
            </a:r>
            <a:r>
              <a:rPr lang="en-US" sz="1400" dirty="0">
                <a:solidFill>
                  <a:srgbClr val="0070C0"/>
                </a:solidFill>
              </a:rPr>
              <a:t> &lt;0.75: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seq.append</a:t>
            </a:r>
            <a:r>
              <a:rPr lang="en-US" sz="1400" dirty="0">
                <a:solidFill>
                  <a:srgbClr val="0070C0"/>
                </a:solidFill>
              </a:rPr>
              <a:t>("C")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else: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    </a:t>
            </a:r>
            <a:r>
              <a:rPr lang="en-US" sz="1400" dirty="0" err="1">
                <a:solidFill>
                  <a:srgbClr val="0070C0"/>
                </a:solidFill>
              </a:rPr>
              <a:t>seq.append</a:t>
            </a:r>
            <a:r>
              <a:rPr lang="en-US" sz="1400" dirty="0">
                <a:solidFill>
                  <a:srgbClr val="0070C0"/>
                </a:solidFill>
              </a:rPr>
              <a:t>("G")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return ''.join(</a:t>
            </a:r>
            <a:r>
              <a:rPr lang="en-US" sz="1400" dirty="0" err="1">
                <a:solidFill>
                  <a:srgbClr val="0070C0"/>
                </a:solidFill>
              </a:rPr>
              <a:t>seq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Get desired sequence length from user input.</a:t>
            </a:r>
          </a:p>
          <a:p>
            <a:r>
              <a:rPr lang="en-US" sz="1400" dirty="0" err="1">
                <a:solidFill>
                  <a:srgbClr val="0070C0"/>
                </a:solidFill>
              </a:rPr>
              <a:t>seq_length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>
                <a:solidFill>
                  <a:srgbClr val="0070C0"/>
                </a:solidFill>
              </a:rPr>
              <a:t>sys.argv</a:t>
            </a:r>
            <a:r>
              <a:rPr lang="en-US" sz="1400" dirty="0">
                <a:solidFill>
                  <a:srgbClr val="0070C0"/>
                </a:solidFill>
              </a:rPr>
              <a:t>[1])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Call </a:t>
            </a:r>
            <a:r>
              <a:rPr lang="en-US" sz="1400" dirty="0" err="1">
                <a:solidFill>
                  <a:srgbClr val="0070C0"/>
                </a:solidFill>
              </a:rPr>
              <a:t>seq_generate</a:t>
            </a:r>
            <a:r>
              <a:rPr lang="en-US" sz="1400" dirty="0">
                <a:solidFill>
                  <a:srgbClr val="0070C0"/>
                </a:solidFill>
              </a:rPr>
              <a:t> function and print output to terminal.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print(</a:t>
            </a:r>
            <a:r>
              <a:rPr lang="en-US" sz="1400" dirty="0" err="1">
                <a:solidFill>
                  <a:srgbClr val="0070C0"/>
                </a:solidFill>
              </a:rPr>
              <a:t>seq_generate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>
                <a:solidFill>
                  <a:srgbClr val="0070C0"/>
                </a:solidFill>
              </a:rPr>
              <a:t>seq_length</a:t>
            </a:r>
            <a:r>
              <a:rPr lang="en-US" sz="1400" dirty="0">
                <a:solidFill>
                  <a:srgbClr val="0070C0"/>
                </a:solidFill>
              </a:rPr>
              <a:t>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Solution #1 – with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6E7C3-10F9-A746-82AE-BD783EF9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44" y="948735"/>
            <a:ext cx="4779912" cy="58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296" y="1152114"/>
            <a:ext cx="8125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Write a program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seq-sets.py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that returns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unique random sequences of length N bases.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Use a function to generate the random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Make your program print the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random sequences to the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Make sure to check your sequences are unique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Sample problem #2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5E801-FFA2-9E48-AB7B-55D74B92F55D}"/>
              </a:ext>
            </a:extLst>
          </p:cNvPr>
          <p:cNvSpPr/>
          <p:nvPr/>
        </p:nvSpPr>
        <p:spPr>
          <a:xfrm>
            <a:off x="509295" y="3010508"/>
            <a:ext cx="4418965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$ python </a:t>
            </a:r>
            <a:r>
              <a:rPr lang="en-US" sz="1600" dirty="0" err="1"/>
              <a:t>seq-sets.py</a:t>
            </a:r>
            <a:r>
              <a:rPr lang="en-US" sz="1600" dirty="0"/>
              <a:t> 5 3</a:t>
            </a:r>
          </a:p>
          <a:p>
            <a:r>
              <a:rPr lang="en-US" sz="1600" dirty="0"/>
              <a:t>CGTGG</a:t>
            </a:r>
          </a:p>
          <a:p>
            <a:r>
              <a:rPr lang="en-US" sz="1600" dirty="0"/>
              <a:t>AGGAA</a:t>
            </a:r>
          </a:p>
          <a:p>
            <a:r>
              <a:rPr lang="en-US" sz="1600" dirty="0"/>
              <a:t>GACAG</a:t>
            </a:r>
          </a:p>
          <a:p>
            <a:r>
              <a:rPr lang="en-US" sz="1600" dirty="0"/>
              <a:t>python </a:t>
            </a:r>
            <a:r>
              <a:rPr lang="en-US" sz="1600" dirty="0" err="1"/>
              <a:t>seq-sets.py</a:t>
            </a:r>
            <a:r>
              <a:rPr lang="en-US" sz="1600" dirty="0"/>
              <a:t> 7 2</a:t>
            </a:r>
          </a:p>
          <a:p>
            <a:r>
              <a:rPr lang="en-US" sz="1600" dirty="0"/>
              <a:t>GAACGCC</a:t>
            </a:r>
          </a:p>
          <a:p>
            <a:r>
              <a:rPr lang="en-US" sz="1600" dirty="0"/>
              <a:t>AATATAG</a:t>
            </a:r>
          </a:p>
          <a:p>
            <a:r>
              <a:rPr lang="en-US" sz="1600" dirty="0"/>
              <a:t>$ python </a:t>
            </a:r>
            <a:r>
              <a:rPr lang="en-US" sz="1600" dirty="0" err="1"/>
              <a:t>seq-sets.py</a:t>
            </a:r>
            <a:r>
              <a:rPr lang="en-US" sz="1600" dirty="0"/>
              <a:t> 10 2</a:t>
            </a:r>
          </a:p>
          <a:p>
            <a:r>
              <a:rPr lang="en-US" sz="1600" dirty="0"/>
              <a:t>CCGTTTGCAT</a:t>
            </a:r>
          </a:p>
          <a:p>
            <a:r>
              <a:rPr lang="en-US" sz="1600" dirty="0"/>
              <a:t>CACAGAAGTC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3B151-6157-B543-8A8D-BCE5F5E82AEE}"/>
              </a:ext>
            </a:extLst>
          </p:cNvPr>
          <p:cNvSpPr txBox="1"/>
          <p:nvPr/>
        </p:nvSpPr>
        <p:spPr>
          <a:xfrm>
            <a:off x="5201391" y="3761891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</p:spTree>
    <p:extLst>
      <p:ext uri="{BB962C8B-B14F-4D97-AF65-F5344CB8AC3E}">
        <p14:creationId xmlns:p14="http://schemas.microsoft.com/office/powerpoint/2010/main" val="226217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Solution #2 – raw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362197" y="866693"/>
            <a:ext cx="7938655" cy="578619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import sys</a:t>
            </a:r>
          </a:p>
          <a:p>
            <a:r>
              <a:rPr lang="en-US" sz="1000" dirty="0">
                <a:solidFill>
                  <a:srgbClr val="0070C0"/>
                </a:solidFill>
              </a:rPr>
              <a:t>import random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1000" dirty="0">
                <a:solidFill>
                  <a:srgbClr val="0070C0"/>
                </a:solidFill>
              </a:rPr>
              <a:t># Define the sequence generation function.</a:t>
            </a:r>
          </a:p>
          <a:p>
            <a:r>
              <a:rPr lang="en-US" sz="1000" dirty="0">
                <a:solidFill>
                  <a:srgbClr val="0070C0"/>
                </a:solidFill>
              </a:rPr>
              <a:t>def </a:t>
            </a:r>
            <a:r>
              <a:rPr lang="en-US" sz="1000" dirty="0" err="1">
                <a:solidFill>
                  <a:srgbClr val="0070C0"/>
                </a:solidFill>
              </a:rPr>
              <a:t>seq_generate</a:t>
            </a:r>
            <a:r>
              <a:rPr lang="en-US" sz="1000" dirty="0">
                <a:solidFill>
                  <a:srgbClr val="0070C0"/>
                </a:solidFill>
              </a:rPr>
              <a:t>(N):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"""This generates a random DNA sequence of length N bases."""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</a:t>
            </a:r>
            <a:r>
              <a:rPr lang="en-US" sz="1000" dirty="0" err="1">
                <a:solidFill>
                  <a:srgbClr val="0070C0"/>
                </a:solidFill>
              </a:rPr>
              <a:t>seq</a:t>
            </a:r>
            <a:r>
              <a:rPr lang="en-US" sz="1000" dirty="0">
                <a:solidFill>
                  <a:srgbClr val="0070C0"/>
                </a:solidFill>
              </a:rPr>
              <a:t> = []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while </a:t>
            </a:r>
            <a:r>
              <a:rPr lang="en-US" sz="1000" dirty="0" err="1">
                <a:solidFill>
                  <a:srgbClr val="0070C0"/>
                </a:solidFill>
              </a:rPr>
              <a:t>len</a:t>
            </a:r>
            <a:r>
              <a:rPr lang="en-US" sz="1000" dirty="0">
                <a:solidFill>
                  <a:srgbClr val="0070C0"/>
                </a:solidFill>
              </a:rPr>
              <a:t>(</a:t>
            </a:r>
            <a:r>
              <a:rPr lang="en-US" sz="1000" dirty="0" err="1">
                <a:solidFill>
                  <a:srgbClr val="0070C0"/>
                </a:solidFill>
              </a:rPr>
              <a:t>seq</a:t>
            </a:r>
            <a:r>
              <a:rPr lang="en-US" sz="1000" dirty="0">
                <a:solidFill>
                  <a:srgbClr val="0070C0"/>
                </a:solidFill>
              </a:rPr>
              <a:t>) &lt; N: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</a:t>
            </a:r>
            <a:r>
              <a:rPr lang="en-US" sz="1000" dirty="0" err="1">
                <a:solidFill>
                  <a:srgbClr val="0070C0"/>
                </a:solidFill>
              </a:rPr>
              <a:t>random_val</a:t>
            </a:r>
            <a:r>
              <a:rPr lang="en-US" sz="1000" dirty="0">
                <a:solidFill>
                  <a:srgbClr val="0070C0"/>
                </a:solidFill>
              </a:rPr>
              <a:t> = </a:t>
            </a:r>
            <a:r>
              <a:rPr lang="en-US" sz="1000" dirty="0" err="1">
                <a:solidFill>
                  <a:srgbClr val="0070C0"/>
                </a:solidFill>
              </a:rPr>
              <a:t>random.random</a:t>
            </a:r>
            <a:r>
              <a:rPr lang="en-US" sz="1000" dirty="0">
                <a:solidFill>
                  <a:srgbClr val="0070C0"/>
                </a:solidFill>
              </a:rPr>
              <a:t>()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if </a:t>
            </a:r>
            <a:r>
              <a:rPr lang="en-US" sz="1000" dirty="0" err="1">
                <a:solidFill>
                  <a:srgbClr val="0070C0"/>
                </a:solidFill>
              </a:rPr>
              <a:t>random_val</a:t>
            </a:r>
            <a:r>
              <a:rPr lang="en-US" sz="1000" dirty="0">
                <a:solidFill>
                  <a:srgbClr val="0070C0"/>
                </a:solidFill>
              </a:rPr>
              <a:t> &lt; 0.25: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    </a:t>
            </a:r>
            <a:r>
              <a:rPr lang="en-US" sz="1000" dirty="0" err="1">
                <a:solidFill>
                  <a:srgbClr val="0070C0"/>
                </a:solidFill>
              </a:rPr>
              <a:t>seq.append</a:t>
            </a:r>
            <a:r>
              <a:rPr lang="en-US" sz="1000" dirty="0">
                <a:solidFill>
                  <a:srgbClr val="0070C0"/>
                </a:solidFill>
              </a:rPr>
              <a:t>("A")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</a:t>
            </a:r>
            <a:r>
              <a:rPr lang="en-US" sz="1000" dirty="0" err="1">
                <a:solidFill>
                  <a:srgbClr val="0070C0"/>
                </a:solidFill>
              </a:rPr>
              <a:t>elif</a:t>
            </a:r>
            <a:r>
              <a:rPr lang="en-US" sz="1000" dirty="0">
                <a:solidFill>
                  <a:srgbClr val="0070C0"/>
                </a:solidFill>
              </a:rPr>
              <a:t> 0.25 &lt;= </a:t>
            </a:r>
            <a:r>
              <a:rPr lang="en-US" sz="1000" dirty="0" err="1">
                <a:solidFill>
                  <a:srgbClr val="0070C0"/>
                </a:solidFill>
              </a:rPr>
              <a:t>random_val</a:t>
            </a:r>
            <a:r>
              <a:rPr lang="en-US" sz="1000" dirty="0">
                <a:solidFill>
                  <a:srgbClr val="0070C0"/>
                </a:solidFill>
              </a:rPr>
              <a:t> &lt; 0.5: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    </a:t>
            </a:r>
            <a:r>
              <a:rPr lang="en-US" sz="1000" dirty="0" err="1">
                <a:solidFill>
                  <a:srgbClr val="0070C0"/>
                </a:solidFill>
              </a:rPr>
              <a:t>seq.append</a:t>
            </a:r>
            <a:r>
              <a:rPr lang="en-US" sz="1000" dirty="0">
                <a:solidFill>
                  <a:srgbClr val="0070C0"/>
                </a:solidFill>
              </a:rPr>
              <a:t>("T")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</a:t>
            </a:r>
            <a:r>
              <a:rPr lang="en-US" sz="1000" dirty="0" err="1">
                <a:solidFill>
                  <a:srgbClr val="0070C0"/>
                </a:solidFill>
              </a:rPr>
              <a:t>elif</a:t>
            </a:r>
            <a:r>
              <a:rPr lang="en-US" sz="1000" dirty="0">
                <a:solidFill>
                  <a:srgbClr val="0070C0"/>
                </a:solidFill>
              </a:rPr>
              <a:t> 0.5 &lt;= </a:t>
            </a:r>
            <a:r>
              <a:rPr lang="en-US" sz="1000" dirty="0" err="1">
                <a:solidFill>
                  <a:srgbClr val="0070C0"/>
                </a:solidFill>
              </a:rPr>
              <a:t>random_val</a:t>
            </a:r>
            <a:r>
              <a:rPr lang="en-US" sz="1000" dirty="0">
                <a:solidFill>
                  <a:srgbClr val="0070C0"/>
                </a:solidFill>
              </a:rPr>
              <a:t> &lt;0.75: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    </a:t>
            </a:r>
            <a:r>
              <a:rPr lang="en-US" sz="1000" dirty="0" err="1">
                <a:solidFill>
                  <a:srgbClr val="0070C0"/>
                </a:solidFill>
              </a:rPr>
              <a:t>seq.append</a:t>
            </a:r>
            <a:r>
              <a:rPr lang="en-US" sz="1000" dirty="0">
                <a:solidFill>
                  <a:srgbClr val="0070C0"/>
                </a:solidFill>
              </a:rPr>
              <a:t>("C")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else: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    </a:t>
            </a:r>
            <a:r>
              <a:rPr lang="en-US" sz="1000" dirty="0" err="1">
                <a:solidFill>
                  <a:srgbClr val="0070C0"/>
                </a:solidFill>
              </a:rPr>
              <a:t>seq.append</a:t>
            </a:r>
            <a:r>
              <a:rPr lang="en-US" sz="1000" dirty="0">
                <a:solidFill>
                  <a:srgbClr val="0070C0"/>
                </a:solidFill>
              </a:rPr>
              <a:t>("G")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return ''.join(</a:t>
            </a:r>
            <a:r>
              <a:rPr lang="en-US" sz="1000" dirty="0" err="1">
                <a:solidFill>
                  <a:srgbClr val="0070C0"/>
                </a:solidFill>
              </a:rPr>
              <a:t>seq</a:t>
            </a:r>
            <a:r>
              <a:rPr lang="en-US" sz="1000" dirty="0">
                <a:solidFill>
                  <a:srgbClr val="0070C0"/>
                </a:solidFill>
              </a:rPr>
              <a:t>)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1000" dirty="0">
                <a:solidFill>
                  <a:srgbClr val="0070C0"/>
                </a:solidFill>
              </a:rPr>
              <a:t># Get desired sequence length from user input.</a:t>
            </a:r>
          </a:p>
          <a:p>
            <a:r>
              <a:rPr lang="en-US" sz="1000" dirty="0" err="1">
                <a:solidFill>
                  <a:srgbClr val="0070C0"/>
                </a:solidFill>
              </a:rPr>
              <a:t>seq_length</a:t>
            </a:r>
            <a:r>
              <a:rPr lang="en-US" sz="1000" dirty="0">
                <a:solidFill>
                  <a:srgbClr val="0070C0"/>
                </a:solidFill>
              </a:rPr>
              <a:t> = </a:t>
            </a:r>
            <a:r>
              <a:rPr lang="en-US" sz="1000" dirty="0" err="1">
                <a:solidFill>
                  <a:srgbClr val="0070C0"/>
                </a:solidFill>
              </a:rPr>
              <a:t>int</a:t>
            </a:r>
            <a:r>
              <a:rPr lang="en-US" sz="1000" dirty="0">
                <a:solidFill>
                  <a:srgbClr val="0070C0"/>
                </a:solidFill>
              </a:rPr>
              <a:t>(</a:t>
            </a:r>
            <a:r>
              <a:rPr lang="en-US" sz="1000" dirty="0" err="1">
                <a:solidFill>
                  <a:srgbClr val="0070C0"/>
                </a:solidFill>
              </a:rPr>
              <a:t>sys.argv</a:t>
            </a:r>
            <a:r>
              <a:rPr lang="en-US" sz="1000" dirty="0">
                <a:solidFill>
                  <a:srgbClr val="0070C0"/>
                </a:solidFill>
              </a:rPr>
              <a:t>[1])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1000" dirty="0">
                <a:solidFill>
                  <a:srgbClr val="0070C0"/>
                </a:solidFill>
              </a:rPr>
              <a:t># Get desired number of </a:t>
            </a:r>
            <a:r>
              <a:rPr lang="en-US" sz="1000" dirty="0" err="1">
                <a:solidFill>
                  <a:srgbClr val="0070C0"/>
                </a:solidFill>
              </a:rPr>
              <a:t>seqs</a:t>
            </a:r>
            <a:r>
              <a:rPr lang="en-US" sz="1000" dirty="0">
                <a:solidFill>
                  <a:srgbClr val="0070C0"/>
                </a:solidFill>
              </a:rPr>
              <a:t> to generate from user input.</a:t>
            </a:r>
          </a:p>
          <a:p>
            <a:r>
              <a:rPr lang="en-US" sz="1000" dirty="0" err="1">
                <a:solidFill>
                  <a:srgbClr val="0070C0"/>
                </a:solidFill>
              </a:rPr>
              <a:t>number_of_seqs</a:t>
            </a:r>
            <a:r>
              <a:rPr lang="en-US" sz="1000" dirty="0">
                <a:solidFill>
                  <a:srgbClr val="0070C0"/>
                </a:solidFill>
              </a:rPr>
              <a:t> = </a:t>
            </a:r>
            <a:r>
              <a:rPr lang="en-US" sz="1000" dirty="0" err="1">
                <a:solidFill>
                  <a:srgbClr val="0070C0"/>
                </a:solidFill>
              </a:rPr>
              <a:t>int</a:t>
            </a:r>
            <a:r>
              <a:rPr lang="en-US" sz="1000" dirty="0">
                <a:solidFill>
                  <a:srgbClr val="0070C0"/>
                </a:solidFill>
              </a:rPr>
              <a:t>(</a:t>
            </a:r>
            <a:r>
              <a:rPr lang="en-US" sz="1000" dirty="0" err="1">
                <a:solidFill>
                  <a:srgbClr val="0070C0"/>
                </a:solidFill>
              </a:rPr>
              <a:t>sys.argv</a:t>
            </a:r>
            <a:r>
              <a:rPr lang="en-US" sz="1000" dirty="0">
                <a:solidFill>
                  <a:srgbClr val="0070C0"/>
                </a:solidFill>
              </a:rPr>
              <a:t>[2])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1000" dirty="0">
                <a:solidFill>
                  <a:srgbClr val="0070C0"/>
                </a:solidFill>
              </a:rPr>
              <a:t># Design </a:t>
            </a:r>
            <a:r>
              <a:rPr lang="en-US" sz="1000" dirty="0" err="1">
                <a:solidFill>
                  <a:srgbClr val="0070C0"/>
                </a:solidFill>
              </a:rPr>
              <a:t>seqs</a:t>
            </a:r>
            <a:r>
              <a:rPr lang="en-US" sz="1000" dirty="0">
                <a:solidFill>
                  <a:srgbClr val="0070C0"/>
                </a:solidFill>
              </a:rPr>
              <a:t> and check uniqueness. Add to dictionary if so.</a:t>
            </a:r>
          </a:p>
          <a:p>
            <a:r>
              <a:rPr lang="en-US" sz="1000" dirty="0" err="1">
                <a:solidFill>
                  <a:srgbClr val="0070C0"/>
                </a:solidFill>
              </a:rPr>
              <a:t>seq_dict</a:t>
            </a:r>
            <a:r>
              <a:rPr lang="en-US" sz="1000" dirty="0">
                <a:solidFill>
                  <a:srgbClr val="0070C0"/>
                </a:solidFill>
              </a:rPr>
              <a:t> = {}</a:t>
            </a:r>
          </a:p>
          <a:p>
            <a:r>
              <a:rPr lang="en-US" sz="1000" dirty="0">
                <a:solidFill>
                  <a:srgbClr val="0070C0"/>
                </a:solidFill>
              </a:rPr>
              <a:t>while </a:t>
            </a:r>
            <a:r>
              <a:rPr lang="en-US" sz="1000" dirty="0" err="1">
                <a:solidFill>
                  <a:srgbClr val="0070C0"/>
                </a:solidFill>
              </a:rPr>
              <a:t>len</a:t>
            </a:r>
            <a:r>
              <a:rPr lang="en-US" sz="1000" dirty="0">
                <a:solidFill>
                  <a:srgbClr val="0070C0"/>
                </a:solidFill>
              </a:rPr>
              <a:t>(</a:t>
            </a:r>
            <a:r>
              <a:rPr lang="en-US" sz="1000" dirty="0" err="1">
                <a:solidFill>
                  <a:srgbClr val="0070C0"/>
                </a:solidFill>
              </a:rPr>
              <a:t>seq_dict</a:t>
            </a:r>
            <a:r>
              <a:rPr lang="en-US" sz="1000" dirty="0">
                <a:solidFill>
                  <a:srgbClr val="0070C0"/>
                </a:solidFill>
              </a:rPr>
              <a:t>) &lt; </a:t>
            </a:r>
            <a:r>
              <a:rPr lang="en-US" sz="1000" dirty="0" err="1">
                <a:solidFill>
                  <a:srgbClr val="0070C0"/>
                </a:solidFill>
              </a:rPr>
              <a:t>number_of_seqs</a:t>
            </a:r>
            <a:r>
              <a:rPr lang="en-US" sz="1000" dirty="0">
                <a:solidFill>
                  <a:srgbClr val="0070C0"/>
                </a:solidFill>
              </a:rPr>
              <a:t>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</a:t>
            </a:r>
            <a:r>
              <a:rPr lang="en-US" sz="1000" dirty="0" err="1">
                <a:solidFill>
                  <a:srgbClr val="0070C0"/>
                </a:solidFill>
              </a:rPr>
              <a:t>new_seq</a:t>
            </a:r>
            <a:r>
              <a:rPr lang="en-US" sz="1000" dirty="0">
                <a:solidFill>
                  <a:srgbClr val="0070C0"/>
                </a:solidFill>
              </a:rPr>
              <a:t> = </a:t>
            </a:r>
            <a:r>
              <a:rPr lang="en-US" sz="1000" dirty="0" err="1">
                <a:solidFill>
                  <a:srgbClr val="0070C0"/>
                </a:solidFill>
              </a:rPr>
              <a:t>seq_generate</a:t>
            </a:r>
            <a:r>
              <a:rPr lang="en-US" sz="1000" dirty="0">
                <a:solidFill>
                  <a:srgbClr val="0070C0"/>
                </a:solidFill>
              </a:rPr>
              <a:t>(</a:t>
            </a:r>
            <a:r>
              <a:rPr lang="en-US" sz="1000" dirty="0" err="1">
                <a:solidFill>
                  <a:srgbClr val="0070C0"/>
                </a:solidFill>
              </a:rPr>
              <a:t>seq_length</a:t>
            </a:r>
            <a:r>
              <a:rPr lang="en-US" sz="1000" dirty="0">
                <a:solidFill>
                  <a:srgbClr val="0070C0"/>
                </a:solidFill>
              </a:rPr>
              <a:t>)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if </a:t>
            </a:r>
            <a:r>
              <a:rPr lang="en-US" sz="1000" dirty="0" err="1">
                <a:solidFill>
                  <a:srgbClr val="0070C0"/>
                </a:solidFill>
              </a:rPr>
              <a:t>new_seq</a:t>
            </a:r>
            <a:r>
              <a:rPr lang="en-US" sz="1000" dirty="0">
                <a:solidFill>
                  <a:srgbClr val="0070C0"/>
                </a:solidFill>
              </a:rPr>
              <a:t> in </a:t>
            </a:r>
            <a:r>
              <a:rPr lang="en-US" sz="1000" dirty="0" err="1">
                <a:solidFill>
                  <a:srgbClr val="0070C0"/>
                </a:solidFill>
              </a:rPr>
              <a:t>seq_dict.keys</a:t>
            </a:r>
            <a:r>
              <a:rPr lang="en-US" sz="1000" dirty="0">
                <a:solidFill>
                  <a:srgbClr val="0070C0"/>
                </a:solidFill>
              </a:rPr>
              <a:t>():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pass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else: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</a:t>
            </a:r>
            <a:r>
              <a:rPr lang="en-US" sz="1000" dirty="0" err="1">
                <a:solidFill>
                  <a:srgbClr val="0070C0"/>
                </a:solidFill>
              </a:rPr>
              <a:t>seq_dict</a:t>
            </a:r>
            <a:r>
              <a:rPr lang="en-US" sz="1000" dirty="0">
                <a:solidFill>
                  <a:srgbClr val="0070C0"/>
                </a:solidFill>
              </a:rPr>
              <a:t>[</a:t>
            </a:r>
            <a:r>
              <a:rPr lang="en-US" sz="1000" dirty="0" err="1">
                <a:solidFill>
                  <a:srgbClr val="0070C0"/>
                </a:solidFill>
              </a:rPr>
              <a:t>new_seq</a:t>
            </a:r>
            <a:r>
              <a:rPr lang="en-US" sz="1000" dirty="0">
                <a:solidFill>
                  <a:srgbClr val="0070C0"/>
                </a:solidFill>
              </a:rPr>
              <a:t>] = 1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r>
              <a:rPr lang="en-US" sz="1000" dirty="0">
                <a:solidFill>
                  <a:srgbClr val="0070C0"/>
                </a:solidFill>
              </a:rPr>
              <a:t># Print </a:t>
            </a:r>
            <a:r>
              <a:rPr lang="en-US" sz="1000" dirty="0" err="1">
                <a:solidFill>
                  <a:srgbClr val="0070C0"/>
                </a:solidFill>
              </a:rPr>
              <a:t>seqs</a:t>
            </a:r>
            <a:r>
              <a:rPr lang="en-US" sz="1000" dirty="0">
                <a:solidFill>
                  <a:srgbClr val="0070C0"/>
                </a:solidFill>
              </a:rPr>
              <a:t>.</a:t>
            </a:r>
          </a:p>
          <a:p>
            <a:r>
              <a:rPr lang="en-US" sz="1000" dirty="0">
                <a:solidFill>
                  <a:srgbClr val="0070C0"/>
                </a:solidFill>
              </a:rPr>
              <a:t>for key in </a:t>
            </a:r>
            <a:r>
              <a:rPr lang="en-US" sz="1000" dirty="0" err="1">
                <a:solidFill>
                  <a:srgbClr val="0070C0"/>
                </a:solidFill>
              </a:rPr>
              <a:t>seq_dict.keys</a:t>
            </a:r>
            <a:r>
              <a:rPr lang="en-US" sz="1000" dirty="0">
                <a:solidFill>
                  <a:srgbClr val="0070C0"/>
                </a:solidFill>
              </a:rPr>
              <a:t>():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print(key)</a:t>
            </a:r>
          </a:p>
        </p:txBody>
      </p:sp>
    </p:spTree>
    <p:extLst>
      <p:ext uri="{BB962C8B-B14F-4D97-AF65-F5344CB8AC3E}">
        <p14:creationId xmlns:p14="http://schemas.microsoft.com/office/powerpoint/2010/main" val="198959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Solution #2 – with comments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C7F22-572D-6046-AD25-1F56A548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0" y="1139825"/>
            <a:ext cx="4551481" cy="553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EDFB1-1CF4-3D49-BD54-ADDABFC6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36" y="1139825"/>
            <a:ext cx="4153109" cy="2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quick review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382000" cy="5333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What are we missing?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way to generalized procedures …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way to store and handle complex data …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way to organize our code …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Better design and coding practices …</a:t>
            </a:r>
          </a:p>
        </p:txBody>
      </p:sp>
    </p:spTree>
    <p:extLst>
      <p:ext uri="{BB962C8B-B14F-4D97-AF65-F5344CB8AC3E}">
        <p14:creationId xmlns:p14="http://schemas.microsoft.com/office/powerpoint/2010/main" val="1294588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4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Why functions?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10343"/>
            <a:ext cx="7467600" cy="24472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Reusable piece of code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write once, use many times</a:t>
            </a:r>
          </a:p>
          <a:p>
            <a:pPr marL="1257300" lvl="2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Within your code</a:t>
            </a:r>
          </a:p>
          <a:p>
            <a:pPr marL="1257300" lvl="2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Across several programs</a:t>
            </a:r>
          </a:p>
          <a:p>
            <a:pPr marL="1257300" lvl="2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Across team members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Helps simplify and organize your program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en-US" sz="240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Helps avoid duplication of code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738" y="2286000"/>
            <a:ext cx="3124200" cy="2971800"/>
          </a:xfrm>
          <a:prstGeom prst="rect">
            <a:avLst/>
          </a:prstGeom>
          <a:solidFill>
            <a:srgbClr val="FDEAD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What a function does?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10343"/>
            <a:ext cx="8229600" cy="24472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Takes defined inputs (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arguments</a:t>
            </a:r>
            <a: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 and may </a:t>
            </a:r>
            <a:b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produce a defined output (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return</a:t>
            </a:r>
            <a:r>
              <a:rPr lang="en-US" sz="2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677" y="3288268"/>
            <a:ext cx="21336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things happen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64681" y="2754868"/>
            <a:ext cx="317593" cy="457200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914" y="238553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stuff goes in (arguments)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507468"/>
            <a:ext cx="304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other stuff comes out (return)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64681" y="4050268"/>
            <a:ext cx="317593" cy="457200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2765" y="5335973"/>
            <a:ext cx="8414663" cy="14847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Other than the arguments and the return, </a:t>
            </a:r>
            <a:r>
              <a:rPr lang="en-US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everything else inside the function is invisible outside the function 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(variables assigned, etc.). Black box!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The function doesn't need to have a return.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Spoiler: The arguments can be changed and changes are visible outside the function</a:t>
            </a:r>
          </a:p>
        </p:txBody>
      </p:sp>
    </p:spTree>
    <p:extLst>
      <p:ext uri="{BB962C8B-B14F-4D97-AF65-F5344CB8AC3E}">
        <p14:creationId xmlns:p14="http://schemas.microsoft.com/office/powerpoint/2010/main" val="408395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9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a typeface="+mj-ea"/>
                <a:cs typeface="+mj-cs"/>
              </a:rPr>
              <a:t>Jukes-Cantor model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17619"/>
              </p:ext>
            </p:extLst>
          </p:nvPr>
        </p:nvGraphicFramePr>
        <p:xfrm>
          <a:off x="1981200" y="1918435"/>
          <a:ext cx="387145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1333440" imgH="393480" progId="Equation.DSMT4">
                  <p:embed/>
                </p:oleObj>
              </mc:Choice>
              <mc:Fallback>
                <p:oleObj name="Equation" r:id="rId3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18435"/>
                        <a:ext cx="387145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1564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Jukes-Cantor model: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94835"/>
            <a:ext cx="7518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raw</a:t>
            </a:r>
            <a:r>
              <a:rPr lang="en-US" sz="2400" dirty="0">
                <a:latin typeface="Comic Sans MS" pitchFamily="66" charset="0"/>
              </a:rPr>
              <a:t> is the raw distance (what we directly measure)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 is the corrected distance (what we want)</a:t>
            </a:r>
          </a:p>
        </p:txBody>
      </p:sp>
    </p:spTree>
    <p:extLst>
      <p:ext uri="{BB962C8B-B14F-4D97-AF65-F5344CB8AC3E}">
        <p14:creationId xmlns:p14="http://schemas.microsoft.com/office/powerpoint/2010/main" val="418346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8207696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math</a:t>
            </a:r>
          </a:p>
          <a:p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&lt; 0.75 and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 0.0: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(-3.0/4.0) * math.log(1.0 - (4.0/3.0)*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newdist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rawdist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&gt;= 0.75: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1000.0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return 0.0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329" y="4886716"/>
            <a:ext cx="7273145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def &lt;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function_name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&gt;(&lt;arguments&gt;):</a:t>
            </a:r>
          </a:p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&lt;function code block&gt;</a:t>
            </a:r>
          </a:p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&lt;usually return something&gt;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Defining a function</a:t>
            </a:r>
          </a:p>
        </p:txBody>
      </p:sp>
      <p:sp>
        <p:nvSpPr>
          <p:cNvPr id="15" name="Line Callout 1 (Accent Bar) 14"/>
          <p:cNvSpPr/>
          <p:nvPr/>
        </p:nvSpPr>
        <p:spPr>
          <a:xfrm>
            <a:off x="5355771" y="1223801"/>
            <a:ext cx="2133600" cy="685800"/>
          </a:xfrm>
          <a:prstGeom prst="accentCallout1">
            <a:avLst>
              <a:gd name="adj1" fmla="val 79974"/>
              <a:gd name="adj2" fmla="val -4047"/>
              <a:gd name="adj3" fmla="val 162841"/>
              <a:gd name="adj4" fmla="val -103056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define the function and argument(s) names</a:t>
            </a:r>
          </a:p>
        </p:txBody>
      </p:sp>
      <p:sp>
        <p:nvSpPr>
          <p:cNvPr id="16" name="Line Callout 1 (Accent Bar) 15"/>
          <p:cNvSpPr/>
          <p:nvPr/>
        </p:nvSpPr>
        <p:spPr>
          <a:xfrm>
            <a:off x="7582678" y="2158387"/>
            <a:ext cx="1468016" cy="329745"/>
          </a:xfrm>
          <a:prstGeom prst="accentCallout1">
            <a:avLst>
              <a:gd name="adj1" fmla="val 18750"/>
              <a:gd name="adj2" fmla="val -4047"/>
              <a:gd name="adj3" fmla="val 154026"/>
              <a:gd name="adj4" fmla="val -39755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Do something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61862" y="3279646"/>
            <a:ext cx="5554824" cy="732030"/>
            <a:chOff x="2761862" y="3279646"/>
            <a:chExt cx="5554824" cy="73203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761862" y="3461657"/>
              <a:ext cx="3296038" cy="550019"/>
            </a:xfrm>
            <a:prstGeom prst="line">
              <a:avLst/>
            </a:prstGeom>
            <a:ln w="2540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147526" y="3461657"/>
              <a:ext cx="2910374" cy="71071"/>
            </a:xfrm>
            <a:prstGeom prst="line">
              <a:avLst/>
            </a:prstGeom>
            <a:ln w="2540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e Callout 1 (Accent Bar) 16"/>
            <p:cNvSpPr/>
            <p:nvPr/>
          </p:nvSpPr>
          <p:spPr>
            <a:xfrm>
              <a:off x="6183086" y="3279646"/>
              <a:ext cx="2133600" cy="685800"/>
            </a:xfrm>
            <a:prstGeom prst="accentCallout1">
              <a:avLst>
                <a:gd name="adj1" fmla="val 25553"/>
                <a:gd name="adj2" fmla="val -4484"/>
                <a:gd name="adj3" fmla="val -33077"/>
                <a:gd name="adj4" fmla="val -134543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/>
                </a:rPr>
                <a:t>return a computed value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330" y="1676400"/>
            <a:ext cx="8074880" cy="4893647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&lt;function defined here&gt;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Using (calling) a function</a:t>
            </a:r>
          </a:p>
        </p:txBody>
      </p:sp>
    </p:spTree>
    <p:extLst>
      <p:ext uri="{BB962C8B-B14F-4D97-AF65-F5344CB8AC3E}">
        <p14:creationId xmlns:p14="http://schemas.microsoft.com/office/powerpoint/2010/main" val="135988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329" y="1676400"/>
            <a:ext cx="8111516" cy="4893647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&lt;function defined here&gt;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0.354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OneMoreCorrectedDist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(0.63)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Using (calling) a function</a:t>
            </a:r>
          </a:p>
        </p:txBody>
      </p:sp>
    </p:spTree>
    <p:extLst>
      <p:ext uri="{BB962C8B-B14F-4D97-AF65-F5344CB8AC3E}">
        <p14:creationId xmlns:p14="http://schemas.microsoft.com/office/powerpoint/2010/main" val="249841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329" y="1676400"/>
            <a:ext cx="8111516" cy="4893647"/>
          </a:xfrm>
          <a:prstGeom prst="rect">
            <a:avLst/>
          </a:prstGeom>
          <a:noFill/>
          <a:ln w="12700">
            <a:solidFill>
              <a:schemeClr val="accent1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&lt;function defined here&gt;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0.354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AnotherDist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OneMoreCorrectedDist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(0.63)</a:t>
            </a:r>
          </a:p>
          <a:p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# What about …</a:t>
            </a:r>
          </a:p>
          <a:p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jc_dist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(0.57)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Using (calling) a function</a:t>
            </a:r>
          </a:p>
        </p:txBody>
      </p:sp>
    </p:spTree>
    <p:extLst>
      <p:ext uri="{BB962C8B-B14F-4D97-AF65-F5344CB8AC3E}">
        <p14:creationId xmlns:p14="http://schemas.microsoft.com/office/powerpoint/2010/main" val="21995817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20159</TotalTime>
  <Words>1439</Words>
  <Application>Microsoft Macintosh PowerPoint</Application>
  <PresentationFormat>On-screen Show (4:3)</PresentationFormat>
  <Paragraphs>235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Comic Sans MS</vt:lpstr>
      <vt:lpstr>Courier New</vt:lpstr>
      <vt:lpstr>Menlo</vt:lpstr>
      <vt:lpstr>Times New Roman</vt:lpstr>
      <vt:lpstr>Wingdings</vt:lpstr>
      <vt:lpstr>Default Design</vt:lpstr>
      <vt:lpstr>Office Theme</vt:lpstr>
      <vt:lpstr>1_Office Theme</vt:lpstr>
      <vt:lpstr>Equation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S Noble</dc:creator>
  <cp:lastModifiedBy>Brian Beliveau</cp:lastModifiedBy>
  <cp:revision>256</cp:revision>
  <cp:lastPrinted>2018-02-05T17:29:39Z</cp:lastPrinted>
  <dcterms:created xsi:type="dcterms:W3CDTF">2008-01-08T19:18:25Z</dcterms:created>
  <dcterms:modified xsi:type="dcterms:W3CDTF">2020-02-13T01:39:20Z</dcterms:modified>
</cp:coreProperties>
</file>