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6" r:id="rId2"/>
    <p:sldId id="266" r:id="rId3"/>
    <p:sldId id="302" r:id="rId4"/>
    <p:sldId id="335" r:id="rId5"/>
    <p:sldId id="336" r:id="rId6"/>
    <p:sldId id="340" r:id="rId7"/>
    <p:sldId id="338" r:id="rId8"/>
    <p:sldId id="346" r:id="rId9"/>
    <p:sldId id="347" r:id="rId10"/>
    <p:sldId id="342" r:id="rId11"/>
    <p:sldId id="343" r:id="rId12"/>
    <p:sldId id="341" r:id="rId13"/>
    <p:sldId id="344" r:id="rId14"/>
    <p:sldId id="345" r:id="rId15"/>
    <p:sldId id="298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899"/>
    <a:srgbClr val="BD05A7"/>
    <a:srgbClr val="8997FB"/>
    <a:srgbClr val="5C6F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9" autoAdjust="0"/>
    <p:restoredTop sz="90847" autoAdjust="0"/>
  </p:normalViewPr>
  <p:slideViewPr>
    <p:cSldViewPr snapToGrid="0" snapToObjects="1">
      <p:cViewPr>
        <p:scale>
          <a:sx n="110" d="100"/>
          <a:sy n="110" d="100"/>
        </p:scale>
        <p:origin x="448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EB6C8F8-BAF1-4771-8ABC-F292796824D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5CBDB18-3D9F-4418-9A87-947707E85F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3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S and 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BDB18-3D9F-4418-9A87-947707E85F9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76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S and 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BDB18-3D9F-4418-9A87-947707E85F9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94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S and 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BDB18-3D9F-4418-9A87-947707E85F9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82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C46C4-6244-410F-ADEC-3A86893A4423}" type="datetimeFigureOut">
              <a:rPr lang="en-US" smtClean="0"/>
              <a:pPr/>
              <a:t>2/18/20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114E9-4222-4A72-8713-D3519DB6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4182" y="911349"/>
            <a:ext cx="800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Pace good (x2)</a:t>
            </a:r>
          </a:p>
          <a:p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Problems we did really helped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 liked the walk-through problem!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Group problem was helpful for logic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 liked solving problems interactively!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Interactive problem was super helpful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 thought the interactive problem was a great idea … helped me realize I should make a plan before I start coding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 liked moving through code together and having more time to spend on code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SUPER helpful to do first practice problem together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Going through a problem together as a class was very helpful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Really enjoyed working through a problem together first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Wish we moved onto more problems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Would like to go a bit faster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Slightly faster than I would like for practice problems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Can you make questions that are closer to the </a:t>
            </a:r>
            <a:r>
              <a:rPr lang="en-US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hw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problems?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6212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One Minute Responses</a:t>
            </a:r>
          </a:p>
        </p:txBody>
      </p:sp>
    </p:spTree>
    <p:extLst>
      <p:ext uri="{BB962C8B-B14F-4D97-AF65-F5344CB8AC3E}">
        <p14:creationId xmlns:p14="http://schemas.microsoft.com/office/powerpoint/2010/main" val="304934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0999" y="1243777"/>
            <a:ext cx="8557727" cy="2497494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Initialization: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i</a:t>
            </a:r>
            <a:r>
              <a:rPr lang="en-US" sz="2800" dirty="0"/>
              <a:t> = {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i</a:t>
            </a:r>
            <a:r>
              <a:rPr lang="en-US" sz="2800" dirty="0"/>
              <a:t>} for all tips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Traverse the tree from leaves to root (“post-order”)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Determine </a:t>
            </a:r>
            <a:r>
              <a:rPr lang="en-US" sz="2800" i="1" dirty="0"/>
              <a:t>R</a:t>
            </a:r>
            <a:r>
              <a:rPr lang="en-US" sz="2800" i="1" baseline="-25000" dirty="0"/>
              <a:t>i</a:t>
            </a:r>
            <a:r>
              <a:rPr lang="en-US" sz="2800" dirty="0"/>
              <a:t> of internal node </a:t>
            </a:r>
            <a:r>
              <a:rPr lang="en-US" sz="2800" i="1" dirty="0"/>
              <a:t>i</a:t>
            </a:r>
            <a:r>
              <a:rPr lang="en-US" sz="2800" dirty="0"/>
              <a:t> with children </a:t>
            </a:r>
            <a:r>
              <a:rPr lang="en-US" sz="2800" i="1" dirty="0"/>
              <a:t>j</a:t>
            </a:r>
            <a:r>
              <a:rPr lang="en-US" sz="2800" dirty="0"/>
              <a:t>, </a:t>
            </a:r>
            <a:r>
              <a:rPr lang="en-US" sz="2800" i="1" dirty="0"/>
              <a:t>k: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000" dirty="0"/>
              <a:t>1. Fitch’s algorithm: Bottom-up phase</a:t>
            </a:r>
            <a:br>
              <a:rPr lang="en-US" dirty="0"/>
            </a:br>
            <a:r>
              <a:rPr lang="en-US" sz="3800" i="1" dirty="0"/>
              <a:t>(Determine the set of possible states for each internal node)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609069"/>
              </p:ext>
            </p:extLst>
          </p:nvPr>
        </p:nvGraphicFramePr>
        <p:xfrm>
          <a:off x="2293938" y="2820988"/>
          <a:ext cx="458946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4" imgW="2120760" imgH="507960" progId="Equation.3">
                  <p:embed/>
                </p:oleObj>
              </mc:Choice>
              <mc:Fallback>
                <p:oleObj name="Equation" r:id="rId4" imgW="21207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2820988"/>
                        <a:ext cx="4589462" cy="10160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AutoShape 17"/>
          <p:cNvSpPr>
            <a:spLocks noChangeArrowheads="1"/>
          </p:cNvSpPr>
          <p:nvPr/>
        </p:nvSpPr>
        <p:spPr bwMode="auto">
          <a:xfrm>
            <a:off x="1843546" y="4220039"/>
            <a:ext cx="766916" cy="2241205"/>
          </a:xfrm>
          <a:prstGeom prst="upArrow">
            <a:avLst>
              <a:gd name="adj1" fmla="val 50000"/>
              <a:gd name="adj2" fmla="val 5048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3032043" y="4308527"/>
            <a:ext cx="2926703" cy="1874431"/>
            <a:chOff x="5400956" y="1315865"/>
            <a:chExt cx="2926703" cy="2684052"/>
          </a:xfrm>
        </p:grpSpPr>
        <p:sp>
          <p:nvSpPr>
            <p:cNvPr id="98" name="Line 13"/>
            <p:cNvSpPr>
              <a:spLocks noChangeShapeType="1"/>
            </p:cNvSpPr>
            <p:nvPr/>
          </p:nvSpPr>
          <p:spPr bwMode="auto">
            <a:xfrm>
              <a:off x="6498469" y="1855612"/>
              <a:ext cx="1829189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9" name="Line 13"/>
            <p:cNvSpPr>
              <a:spLocks noChangeShapeType="1"/>
            </p:cNvSpPr>
            <p:nvPr/>
          </p:nvSpPr>
          <p:spPr bwMode="auto">
            <a:xfrm rot="5400000">
              <a:off x="513108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0" name="Line 13"/>
            <p:cNvSpPr>
              <a:spLocks noChangeShapeType="1"/>
            </p:cNvSpPr>
            <p:nvPr/>
          </p:nvSpPr>
          <p:spPr bwMode="auto">
            <a:xfrm rot="5400000">
              <a:off x="571642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1" name="Line 13"/>
            <p:cNvSpPr>
              <a:spLocks noChangeShapeType="1"/>
            </p:cNvSpPr>
            <p:nvPr/>
          </p:nvSpPr>
          <p:spPr bwMode="auto">
            <a:xfrm rot="5400000">
              <a:off x="630176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2" name="Line 13"/>
            <p:cNvSpPr>
              <a:spLocks noChangeShapeType="1"/>
            </p:cNvSpPr>
            <p:nvPr/>
          </p:nvSpPr>
          <p:spPr bwMode="auto">
            <a:xfrm rot="5400000">
              <a:off x="688710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3" name="Line 13"/>
            <p:cNvSpPr>
              <a:spLocks noChangeShapeType="1"/>
            </p:cNvSpPr>
            <p:nvPr/>
          </p:nvSpPr>
          <p:spPr bwMode="auto">
            <a:xfrm rot="5400000">
              <a:off x="7209385" y="3466985"/>
              <a:ext cx="1065864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4" name="Line 13"/>
            <p:cNvSpPr>
              <a:spLocks noChangeShapeType="1"/>
            </p:cNvSpPr>
            <p:nvPr/>
          </p:nvSpPr>
          <p:spPr bwMode="auto">
            <a:xfrm rot="5400000">
              <a:off x="7255507" y="2927766"/>
              <a:ext cx="2144303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5" name="Line 13"/>
            <p:cNvSpPr>
              <a:spLocks noChangeShapeType="1"/>
            </p:cNvSpPr>
            <p:nvPr/>
          </p:nvSpPr>
          <p:spPr bwMode="auto">
            <a:xfrm>
              <a:off x="6571636" y="3469629"/>
              <a:ext cx="585341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6" name="Line 13"/>
            <p:cNvSpPr>
              <a:spLocks noChangeShapeType="1"/>
            </p:cNvSpPr>
            <p:nvPr/>
          </p:nvSpPr>
          <p:spPr bwMode="auto">
            <a:xfrm>
              <a:off x="5400956" y="3457001"/>
              <a:ext cx="58534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7" name="Line 13"/>
            <p:cNvSpPr>
              <a:spLocks noChangeShapeType="1"/>
            </p:cNvSpPr>
            <p:nvPr/>
          </p:nvSpPr>
          <p:spPr bwMode="auto">
            <a:xfrm rot="5400000">
              <a:off x="5160688" y="2924066"/>
              <a:ext cx="1065875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8" name="Line 13"/>
            <p:cNvSpPr>
              <a:spLocks noChangeShapeType="1"/>
            </p:cNvSpPr>
            <p:nvPr/>
          </p:nvSpPr>
          <p:spPr bwMode="auto">
            <a:xfrm rot="5400000">
              <a:off x="6594432" y="3203924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9" name="Line 13"/>
            <p:cNvSpPr>
              <a:spLocks noChangeShapeType="1"/>
            </p:cNvSpPr>
            <p:nvPr/>
          </p:nvSpPr>
          <p:spPr bwMode="auto">
            <a:xfrm>
              <a:off x="6864306" y="2934050"/>
              <a:ext cx="878012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0" name="Line 13"/>
            <p:cNvSpPr>
              <a:spLocks noChangeShapeType="1"/>
            </p:cNvSpPr>
            <p:nvPr/>
          </p:nvSpPr>
          <p:spPr bwMode="auto">
            <a:xfrm>
              <a:off x="5693626" y="2391128"/>
              <a:ext cx="1609686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1" name="Line 13"/>
            <p:cNvSpPr>
              <a:spLocks noChangeShapeType="1"/>
            </p:cNvSpPr>
            <p:nvPr/>
          </p:nvSpPr>
          <p:spPr bwMode="auto">
            <a:xfrm rot="5400000">
              <a:off x="6229714" y="2125486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 rot="5400000">
              <a:off x="7033438" y="266100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3" name="Line 13"/>
            <p:cNvSpPr>
              <a:spLocks noChangeShapeType="1"/>
            </p:cNvSpPr>
            <p:nvPr/>
          </p:nvSpPr>
          <p:spPr bwMode="auto">
            <a:xfrm rot="5400000">
              <a:off x="7161414" y="1585739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2683230" y="6115534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human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300629" y="6115534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chimp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054856" y="6115533"/>
            <a:ext cx="585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gorilla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480127" y="6115534"/>
            <a:ext cx="562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lemur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857918" y="6115534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gibbon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582680" y="6115534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bonobo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2871583" y="6275937"/>
            <a:ext cx="3266860" cy="400110"/>
            <a:chOff x="5273875" y="6173340"/>
            <a:chExt cx="3266860" cy="400110"/>
          </a:xfrm>
        </p:grpSpPr>
        <p:sp>
          <p:nvSpPr>
            <p:cNvPr id="121" name="TextBox 120"/>
            <p:cNvSpPr txBox="1"/>
            <p:nvPr/>
          </p:nvSpPr>
          <p:spPr>
            <a:xfrm>
              <a:off x="5273875" y="6173340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859215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444555" y="6173340"/>
              <a:ext cx="348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G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029894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615236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8200577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2014668" y="489330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86331" y="5454914"/>
            <a:ext cx="499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C,T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29853" y="5459834"/>
            <a:ext cx="527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G,T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01899" y="5081306"/>
            <a:ext cx="729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G,T,A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41817" y="4705224"/>
            <a:ext cx="311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09688" y="4336520"/>
            <a:ext cx="512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T,A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6556206" y="4536575"/>
            <a:ext cx="2382520" cy="188827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sz="2000" dirty="0"/>
              <a:t>Let </a:t>
            </a:r>
            <a:r>
              <a:rPr lang="en-US" sz="2000" i="1" dirty="0" err="1"/>
              <a:t>s</a:t>
            </a:r>
            <a:r>
              <a:rPr lang="en-US" sz="2000" i="1" baseline="-25000" dirty="0" err="1"/>
              <a:t>i</a:t>
            </a:r>
            <a:r>
              <a:rPr lang="en-US" sz="2000" dirty="0"/>
              <a:t> denote the state of node </a:t>
            </a:r>
            <a:r>
              <a:rPr lang="en-US" sz="2000" i="1" dirty="0"/>
              <a:t>i</a:t>
            </a:r>
            <a:r>
              <a:rPr lang="en-US" sz="2000" dirty="0"/>
              <a:t> and </a:t>
            </a:r>
            <a:r>
              <a:rPr lang="en-US" sz="2000" i="1" dirty="0" err="1"/>
              <a:t>R</a:t>
            </a:r>
            <a:r>
              <a:rPr lang="en-US" sz="2000" i="1" baseline="-25000" dirty="0" err="1"/>
              <a:t>i</a:t>
            </a:r>
            <a:r>
              <a:rPr lang="en-US" sz="2000" dirty="0"/>
              <a:t> the set of possible states of node </a:t>
            </a:r>
            <a:r>
              <a:rPr lang="en-US" sz="2000" i="1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16528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0999" y="1243777"/>
            <a:ext cx="8557727" cy="2497494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4488" lvl="0" indent="-344488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Initialization: </a:t>
            </a:r>
            <a:r>
              <a:rPr lang="en-US" sz="2800" i="1" dirty="0"/>
              <a:t>R</a:t>
            </a:r>
            <a:r>
              <a:rPr lang="en-US" sz="2800" i="1" baseline="-25000" dirty="0"/>
              <a:t>i</a:t>
            </a:r>
            <a:r>
              <a:rPr lang="en-US" sz="2800" dirty="0"/>
              <a:t> = {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i</a:t>
            </a:r>
            <a:r>
              <a:rPr lang="en-US" sz="2800" dirty="0"/>
              <a:t>} for all tips</a:t>
            </a:r>
          </a:p>
          <a:p>
            <a:pPr marL="344488" indent="-344488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Traverse the tree from leaves to root (“post-order“)</a:t>
            </a:r>
          </a:p>
          <a:p>
            <a:pPr marL="344488" lvl="0" indent="-344488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Determine </a:t>
            </a:r>
            <a:r>
              <a:rPr lang="en-US" sz="2800" i="1" dirty="0"/>
              <a:t>R</a:t>
            </a:r>
            <a:r>
              <a:rPr lang="en-US" sz="2800" i="1" baseline="-25000" dirty="0"/>
              <a:t>i</a:t>
            </a:r>
            <a:r>
              <a:rPr lang="en-US" sz="2800" dirty="0"/>
              <a:t> of internal node </a:t>
            </a:r>
            <a:r>
              <a:rPr lang="en-US" sz="2800" i="1" dirty="0"/>
              <a:t>i</a:t>
            </a:r>
            <a:r>
              <a:rPr lang="en-US" sz="2800" dirty="0"/>
              <a:t> with children </a:t>
            </a:r>
            <a:r>
              <a:rPr lang="en-US" sz="2800" i="1" dirty="0"/>
              <a:t>j</a:t>
            </a:r>
            <a:r>
              <a:rPr lang="en-US" sz="2800" dirty="0"/>
              <a:t>, </a:t>
            </a:r>
            <a:r>
              <a:rPr lang="en-US" sz="2800" i="1" dirty="0"/>
              <a:t>k: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000" dirty="0"/>
              <a:t>1. Fitch’s algorithm: Bottom-up phase</a:t>
            </a:r>
            <a:br>
              <a:rPr lang="en-US" dirty="0"/>
            </a:br>
            <a:r>
              <a:rPr lang="en-US" sz="3800" i="1" dirty="0"/>
              <a:t>(Determine the set of possible states for each internal node)</a:t>
            </a:r>
          </a:p>
        </p:txBody>
      </p:sp>
      <p:sp>
        <p:nvSpPr>
          <p:cNvPr id="96" name="AutoShape 17"/>
          <p:cNvSpPr>
            <a:spLocks noChangeArrowheads="1"/>
          </p:cNvSpPr>
          <p:nvPr/>
        </p:nvSpPr>
        <p:spPr bwMode="auto">
          <a:xfrm>
            <a:off x="1843546" y="4220039"/>
            <a:ext cx="766916" cy="2241205"/>
          </a:xfrm>
          <a:prstGeom prst="upArrow">
            <a:avLst>
              <a:gd name="adj1" fmla="val 50000"/>
              <a:gd name="adj2" fmla="val 5048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3032043" y="4308527"/>
            <a:ext cx="2926703" cy="1874431"/>
            <a:chOff x="5400956" y="1315865"/>
            <a:chExt cx="2926703" cy="2684052"/>
          </a:xfrm>
        </p:grpSpPr>
        <p:sp>
          <p:nvSpPr>
            <p:cNvPr id="98" name="Line 13"/>
            <p:cNvSpPr>
              <a:spLocks noChangeShapeType="1"/>
            </p:cNvSpPr>
            <p:nvPr/>
          </p:nvSpPr>
          <p:spPr bwMode="auto">
            <a:xfrm>
              <a:off x="6498469" y="1855612"/>
              <a:ext cx="1829189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99" name="Line 13"/>
            <p:cNvSpPr>
              <a:spLocks noChangeShapeType="1"/>
            </p:cNvSpPr>
            <p:nvPr/>
          </p:nvSpPr>
          <p:spPr bwMode="auto">
            <a:xfrm rot="5400000">
              <a:off x="513108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0" name="Line 13"/>
            <p:cNvSpPr>
              <a:spLocks noChangeShapeType="1"/>
            </p:cNvSpPr>
            <p:nvPr/>
          </p:nvSpPr>
          <p:spPr bwMode="auto">
            <a:xfrm rot="5400000">
              <a:off x="571642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1" name="Line 13"/>
            <p:cNvSpPr>
              <a:spLocks noChangeShapeType="1"/>
            </p:cNvSpPr>
            <p:nvPr/>
          </p:nvSpPr>
          <p:spPr bwMode="auto">
            <a:xfrm rot="5400000">
              <a:off x="630176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2" name="Line 13"/>
            <p:cNvSpPr>
              <a:spLocks noChangeShapeType="1"/>
            </p:cNvSpPr>
            <p:nvPr/>
          </p:nvSpPr>
          <p:spPr bwMode="auto">
            <a:xfrm rot="5400000">
              <a:off x="688710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3" name="Line 13"/>
            <p:cNvSpPr>
              <a:spLocks noChangeShapeType="1"/>
            </p:cNvSpPr>
            <p:nvPr/>
          </p:nvSpPr>
          <p:spPr bwMode="auto">
            <a:xfrm rot="5400000">
              <a:off x="7209385" y="3466985"/>
              <a:ext cx="1065864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4" name="Line 13"/>
            <p:cNvSpPr>
              <a:spLocks noChangeShapeType="1"/>
            </p:cNvSpPr>
            <p:nvPr/>
          </p:nvSpPr>
          <p:spPr bwMode="auto">
            <a:xfrm rot="5400000">
              <a:off x="7255507" y="2927766"/>
              <a:ext cx="2144303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5" name="Line 13"/>
            <p:cNvSpPr>
              <a:spLocks noChangeShapeType="1"/>
            </p:cNvSpPr>
            <p:nvPr/>
          </p:nvSpPr>
          <p:spPr bwMode="auto">
            <a:xfrm>
              <a:off x="6571636" y="3469629"/>
              <a:ext cx="585341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6" name="Line 13"/>
            <p:cNvSpPr>
              <a:spLocks noChangeShapeType="1"/>
            </p:cNvSpPr>
            <p:nvPr/>
          </p:nvSpPr>
          <p:spPr bwMode="auto">
            <a:xfrm>
              <a:off x="5400956" y="3457001"/>
              <a:ext cx="58534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7" name="Line 13"/>
            <p:cNvSpPr>
              <a:spLocks noChangeShapeType="1"/>
            </p:cNvSpPr>
            <p:nvPr/>
          </p:nvSpPr>
          <p:spPr bwMode="auto">
            <a:xfrm rot="5400000">
              <a:off x="5160688" y="2924066"/>
              <a:ext cx="1065875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8" name="Line 13"/>
            <p:cNvSpPr>
              <a:spLocks noChangeShapeType="1"/>
            </p:cNvSpPr>
            <p:nvPr/>
          </p:nvSpPr>
          <p:spPr bwMode="auto">
            <a:xfrm rot="5400000">
              <a:off x="6594432" y="3203924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9" name="Line 13"/>
            <p:cNvSpPr>
              <a:spLocks noChangeShapeType="1"/>
            </p:cNvSpPr>
            <p:nvPr/>
          </p:nvSpPr>
          <p:spPr bwMode="auto">
            <a:xfrm>
              <a:off x="6864306" y="2934050"/>
              <a:ext cx="878012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0" name="Line 13"/>
            <p:cNvSpPr>
              <a:spLocks noChangeShapeType="1"/>
            </p:cNvSpPr>
            <p:nvPr/>
          </p:nvSpPr>
          <p:spPr bwMode="auto">
            <a:xfrm>
              <a:off x="5693626" y="2391128"/>
              <a:ext cx="1609686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1" name="Line 13"/>
            <p:cNvSpPr>
              <a:spLocks noChangeShapeType="1"/>
            </p:cNvSpPr>
            <p:nvPr/>
          </p:nvSpPr>
          <p:spPr bwMode="auto">
            <a:xfrm rot="5400000">
              <a:off x="6229714" y="2125486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 rot="5400000">
              <a:off x="7033438" y="266100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3" name="Line 13"/>
            <p:cNvSpPr>
              <a:spLocks noChangeShapeType="1"/>
            </p:cNvSpPr>
            <p:nvPr/>
          </p:nvSpPr>
          <p:spPr bwMode="auto">
            <a:xfrm rot="5400000">
              <a:off x="7161414" y="1585739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2683230" y="6115534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human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300629" y="6115534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chimp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054856" y="6115533"/>
            <a:ext cx="585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gorilla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480127" y="6115534"/>
            <a:ext cx="562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lemur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857918" y="6115534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gibbon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582680" y="6115534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bonobo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2871583" y="6275937"/>
            <a:ext cx="3266860" cy="400110"/>
            <a:chOff x="5273875" y="6173340"/>
            <a:chExt cx="3266860" cy="400110"/>
          </a:xfrm>
        </p:grpSpPr>
        <p:sp>
          <p:nvSpPr>
            <p:cNvPr id="121" name="TextBox 120"/>
            <p:cNvSpPr txBox="1"/>
            <p:nvPr/>
          </p:nvSpPr>
          <p:spPr>
            <a:xfrm>
              <a:off x="5273875" y="6173340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859215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444555" y="6173340"/>
              <a:ext cx="348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G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029894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615236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8200577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2014668" y="489330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86331" y="5454914"/>
            <a:ext cx="499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C,T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29853" y="5459834"/>
            <a:ext cx="527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G,T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01899" y="5081306"/>
            <a:ext cx="729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G,T,A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41817" y="4705224"/>
            <a:ext cx="311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7" name="Down Ribbon 6"/>
          <p:cNvSpPr/>
          <p:nvPr/>
        </p:nvSpPr>
        <p:spPr>
          <a:xfrm>
            <a:off x="6029325" y="4010989"/>
            <a:ext cx="3061802" cy="1103870"/>
          </a:xfrm>
          <a:prstGeom prst="ribbon">
            <a:avLst>
              <a:gd name="adj1" fmla="val 16667"/>
              <a:gd name="adj2" fmla="val 73042"/>
            </a:avLst>
          </a:prstGeom>
          <a:solidFill>
            <a:srgbClr val="FFC000"/>
          </a:solidFill>
          <a:ln w="19050">
            <a:solidFill>
              <a:srgbClr val="C0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Parsimony-score =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# union operations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6267483" y="5464405"/>
            <a:ext cx="2546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Parsimony-score = 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609688" y="4336520"/>
            <a:ext cx="512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T,A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743603" y="4289836"/>
            <a:ext cx="2915454" cy="1611872"/>
            <a:chOff x="2743603" y="4289836"/>
            <a:chExt cx="2915454" cy="1611872"/>
          </a:xfrm>
        </p:grpSpPr>
        <p:grpSp>
          <p:nvGrpSpPr>
            <p:cNvPr id="8" name="Group 7"/>
            <p:cNvGrpSpPr/>
            <p:nvPr/>
          </p:nvGrpSpPr>
          <p:grpSpPr>
            <a:xfrm>
              <a:off x="2743603" y="5034622"/>
              <a:ext cx="2915454" cy="867086"/>
              <a:chOff x="2743603" y="5034622"/>
              <a:chExt cx="2915454" cy="867086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2743603" y="5380330"/>
                <a:ext cx="785207" cy="493478"/>
              </a:xfrm>
              <a:prstGeom prst="ellipse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901199" y="5408230"/>
                <a:ext cx="785207" cy="493478"/>
              </a:xfrm>
              <a:prstGeom prst="ellipse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873850" y="5034622"/>
                <a:ext cx="785207" cy="493478"/>
              </a:xfrm>
              <a:prstGeom prst="ellipse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Oval 51"/>
            <p:cNvSpPr/>
            <p:nvPr/>
          </p:nvSpPr>
          <p:spPr>
            <a:xfrm>
              <a:off x="4465597" y="4289836"/>
              <a:ext cx="785207" cy="493478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609069"/>
              </p:ext>
            </p:extLst>
          </p:nvPr>
        </p:nvGraphicFramePr>
        <p:xfrm>
          <a:off x="2293938" y="2820988"/>
          <a:ext cx="458946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3" imgW="2120760" imgH="507960" progId="Equation.3">
                  <p:embed/>
                </p:oleObj>
              </mc:Choice>
              <mc:Fallback>
                <p:oleObj name="Equation" r:id="rId3" imgW="212076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2820988"/>
                        <a:ext cx="4589462" cy="1016000"/>
                      </a:xfrm>
                      <a:prstGeom prst="rect">
                        <a:avLst/>
                      </a:prstGeom>
                      <a:solidFill>
                        <a:srgbClr val="FDEAD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710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112"/>
          <p:cNvSpPr/>
          <p:nvPr/>
        </p:nvSpPr>
        <p:spPr>
          <a:xfrm>
            <a:off x="4332986" y="5544346"/>
            <a:ext cx="141638" cy="24022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3158991" y="5534855"/>
            <a:ext cx="141638" cy="24022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3926650" y="4785165"/>
            <a:ext cx="141638" cy="24022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05990" y="5157489"/>
            <a:ext cx="141638" cy="24022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6613" y="1066801"/>
            <a:ext cx="8836090" cy="2497494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Pick arbitrary state in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root</a:t>
            </a:r>
            <a:r>
              <a:rPr lang="en-US" sz="2800" baseline="-25000" dirty="0"/>
              <a:t> </a:t>
            </a:r>
            <a:r>
              <a:rPr lang="en-US" sz="2800" dirty="0"/>
              <a:t>to be the state of the root ,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root</a:t>
            </a:r>
            <a:endParaRPr lang="en-US" sz="2800" i="1" baseline="-25000" dirty="0"/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Traverse the tree from root to leaves (“pre-order”)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Determine 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i</a:t>
            </a:r>
            <a:r>
              <a:rPr lang="en-US" sz="2800" dirty="0"/>
              <a:t> of internal node </a:t>
            </a:r>
            <a:r>
              <a:rPr lang="en-US" sz="2800" i="1" dirty="0"/>
              <a:t>i</a:t>
            </a:r>
            <a:r>
              <a:rPr lang="en-US" sz="2800" dirty="0"/>
              <a:t> with parent </a:t>
            </a:r>
            <a:r>
              <a:rPr lang="en-US" sz="2800" i="1" dirty="0"/>
              <a:t>j</a:t>
            </a:r>
            <a:r>
              <a:rPr lang="en-US" sz="2800" dirty="0"/>
              <a:t>: </a:t>
            </a:r>
          </a:p>
          <a:p>
            <a:pPr lvl="0">
              <a:spcAft>
                <a:spcPts val="600"/>
              </a:spcAft>
              <a:buClr>
                <a:srgbClr val="0070C0"/>
              </a:buClr>
              <a:buSzPct val="100000"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2. Fitch’s algorithm: Top-down phase</a:t>
            </a:r>
            <a:br>
              <a:rPr lang="en-US" dirty="0"/>
            </a:br>
            <a:r>
              <a:rPr lang="en-US" sz="2400" i="1" dirty="0"/>
              <a:t>(Pick a state for each internal node)</a:t>
            </a: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748791"/>
              </p:ext>
            </p:extLst>
          </p:nvPr>
        </p:nvGraphicFramePr>
        <p:xfrm>
          <a:off x="2352675" y="2701925"/>
          <a:ext cx="4872038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3" imgW="2514600" imgH="482400" progId="Equation.3">
                  <p:embed/>
                </p:oleObj>
              </mc:Choice>
              <mc:Fallback>
                <p:oleObj name="Equation" r:id="rId3" imgW="25146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2701925"/>
                        <a:ext cx="4872038" cy="93503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 w="12700"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3032043" y="4308527"/>
            <a:ext cx="2926703" cy="1874431"/>
            <a:chOff x="5400956" y="1315865"/>
            <a:chExt cx="2926703" cy="2684052"/>
          </a:xfrm>
        </p:grpSpPr>
        <p:sp>
          <p:nvSpPr>
            <p:cNvPr id="40" name="Line 13"/>
            <p:cNvSpPr>
              <a:spLocks noChangeShapeType="1"/>
            </p:cNvSpPr>
            <p:nvPr/>
          </p:nvSpPr>
          <p:spPr bwMode="auto">
            <a:xfrm>
              <a:off x="6498469" y="1855612"/>
              <a:ext cx="1829189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Line 13"/>
            <p:cNvSpPr>
              <a:spLocks noChangeShapeType="1"/>
            </p:cNvSpPr>
            <p:nvPr/>
          </p:nvSpPr>
          <p:spPr bwMode="auto">
            <a:xfrm rot="5400000">
              <a:off x="513108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Line 13"/>
            <p:cNvSpPr>
              <a:spLocks noChangeShapeType="1"/>
            </p:cNvSpPr>
            <p:nvPr/>
          </p:nvSpPr>
          <p:spPr bwMode="auto">
            <a:xfrm rot="5400000">
              <a:off x="571642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9" name="Line 13"/>
            <p:cNvSpPr>
              <a:spLocks noChangeShapeType="1"/>
            </p:cNvSpPr>
            <p:nvPr/>
          </p:nvSpPr>
          <p:spPr bwMode="auto">
            <a:xfrm rot="5400000">
              <a:off x="630176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Line 13"/>
            <p:cNvSpPr>
              <a:spLocks noChangeShapeType="1"/>
            </p:cNvSpPr>
            <p:nvPr/>
          </p:nvSpPr>
          <p:spPr bwMode="auto">
            <a:xfrm rot="5400000">
              <a:off x="688710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Line 13"/>
            <p:cNvSpPr>
              <a:spLocks noChangeShapeType="1"/>
            </p:cNvSpPr>
            <p:nvPr/>
          </p:nvSpPr>
          <p:spPr bwMode="auto">
            <a:xfrm rot="5400000">
              <a:off x="7209385" y="3466985"/>
              <a:ext cx="1065864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Line 13"/>
            <p:cNvSpPr>
              <a:spLocks noChangeShapeType="1"/>
            </p:cNvSpPr>
            <p:nvPr/>
          </p:nvSpPr>
          <p:spPr bwMode="auto">
            <a:xfrm rot="5400000">
              <a:off x="7255507" y="2927766"/>
              <a:ext cx="2144303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3" name="Line 13"/>
            <p:cNvSpPr>
              <a:spLocks noChangeShapeType="1"/>
            </p:cNvSpPr>
            <p:nvPr/>
          </p:nvSpPr>
          <p:spPr bwMode="auto">
            <a:xfrm>
              <a:off x="6571636" y="3469629"/>
              <a:ext cx="585341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4" name="Line 13"/>
            <p:cNvSpPr>
              <a:spLocks noChangeShapeType="1"/>
            </p:cNvSpPr>
            <p:nvPr/>
          </p:nvSpPr>
          <p:spPr bwMode="auto">
            <a:xfrm>
              <a:off x="5400956" y="3457001"/>
              <a:ext cx="58534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5" name="Line 13"/>
            <p:cNvSpPr>
              <a:spLocks noChangeShapeType="1"/>
            </p:cNvSpPr>
            <p:nvPr/>
          </p:nvSpPr>
          <p:spPr bwMode="auto">
            <a:xfrm rot="5400000">
              <a:off x="5160688" y="2924066"/>
              <a:ext cx="1065875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6" name="Line 13"/>
            <p:cNvSpPr>
              <a:spLocks noChangeShapeType="1"/>
            </p:cNvSpPr>
            <p:nvPr/>
          </p:nvSpPr>
          <p:spPr bwMode="auto">
            <a:xfrm rot="5400000">
              <a:off x="6594432" y="3203924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7" name="Line 13"/>
            <p:cNvSpPr>
              <a:spLocks noChangeShapeType="1"/>
            </p:cNvSpPr>
            <p:nvPr/>
          </p:nvSpPr>
          <p:spPr bwMode="auto">
            <a:xfrm>
              <a:off x="6864306" y="2934050"/>
              <a:ext cx="878012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Line 13"/>
            <p:cNvSpPr>
              <a:spLocks noChangeShapeType="1"/>
            </p:cNvSpPr>
            <p:nvPr/>
          </p:nvSpPr>
          <p:spPr bwMode="auto">
            <a:xfrm>
              <a:off x="5693626" y="2391128"/>
              <a:ext cx="1609686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Line 13"/>
            <p:cNvSpPr>
              <a:spLocks noChangeShapeType="1"/>
            </p:cNvSpPr>
            <p:nvPr/>
          </p:nvSpPr>
          <p:spPr bwMode="auto">
            <a:xfrm rot="5400000">
              <a:off x="6229714" y="2125486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Line 13"/>
            <p:cNvSpPr>
              <a:spLocks noChangeShapeType="1"/>
            </p:cNvSpPr>
            <p:nvPr/>
          </p:nvSpPr>
          <p:spPr bwMode="auto">
            <a:xfrm rot="5400000">
              <a:off x="7033438" y="266100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Line 13"/>
            <p:cNvSpPr>
              <a:spLocks noChangeShapeType="1"/>
            </p:cNvSpPr>
            <p:nvPr/>
          </p:nvSpPr>
          <p:spPr bwMode="auto">
            <a:xfrm rot="5400000">
              <a:off x="7161414" y="1585739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2683230" y="6115534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human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300629" y="6115534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chimp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54856" y="6115533"/>
            <a:ext cx="585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gorilla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480127" y="6115534"/>
            <a:ext cx="562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lemur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857918" y="6115534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gibbon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82680" y="6115534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bonobo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871583" y="6275937"/>
            <a:ext cx="3266860" cy="400110"/>
            <a:chOff x="5273875" y="6173340"/>
            <a:chExt cx="3266860" cy="400110"/>
          </a:xfrm>
        </p:grpSpPr>
        <p:sp>
          <p:nvSpPr>
            <p:cNvPr id="89" name="TextBox 88"/>
            <p:cNvSpPr txBox="1"/>
            <p:nvPr/>
          </p:nvSpPr>
          <p:spPr>
            <a:xfrm>
              <a:off x="5273875" y="6173340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859215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444555" y="6173340"/>
              <a:ext cx="348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G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029894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615236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200577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2886331" y="5454914"/>
            <a:ext cx="499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C,T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029853" y="5459834"/>
            <a:ext cx="527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G,T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01899" y="5081306"/>
            <a:ext cx="729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G,T,A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841817" y="4705224"/>
            <a:ext cx="311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267483" y="5464405"/>
            <a:ext cx="2546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Parsimony-score = 4</a:t>
            </a:r>
          </a:p>
        </p:txBody>
      </p:sp>
      <p:sp>
        <p:nvSpPr>
          <p:cNvPr id="108" name="AutoShape 17"/>
          <p:cNvSpPr>
            <a:spLocks noChangeArrowheads="1"/>
          </p:cNvSpPr>
          <p:nvPr/>
        </p:nvSpPr>
        <p:spPr bwMode="auto">
          <a:xfrm flipV="1">
            <a:off x="1653016" y="4224959"/>
            <a:ext cx="766916" cy="2241205"/>
          </a:xfrm>
          <a:prstGeom prst="upArrow">
            <a:avLst>
              <a:gd name="adj1" fmla="val 50000"/>
              <a:gd name="adj2" fmla="val 5048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829046" y="488838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862926" y="4414831"/>
            <a:ext cx="168887" cy="24022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4609688" y="4336520"/>
            <a:ext cx="512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T,A</a:t>
            </a:r>
          </a:p>
        </p:txBody>
      </p:sp>
    </p:spTree>
    <p:extLst>
      <p:ext uri="{BB962C8B-B14F-4D97-AF65-F5344CB8AC3E}">
        <p14:creationId xmlns:p14="http://schemas.microsoft.com/office/powerpoint/2010/main" val="211030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0" grpId="0" animBg="1"/>
      <p:bldP spid="111" grpId="0" animBg="1"/>
      <p:bldP spid="6" grpId="0" animBg="1"/>
      <p:bldP spid="1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96"/>
          <p:cNvSpPr txBox="1"/>
          <p:nvPr/>
        </p:nvSpPr>
        <p:spPr>
          <a:xfrm>
            <a:off x="4254129" y="5459834"/>
            <a:ext cx="311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076103" y="5454914"/>
            <a:ext cx="311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117549" y="5081306"/>
            <a:ext cx="240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841817" y="4705224"/>
            <a:ext cx="311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790834" y="433652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6613" y="1066801"/>
            <a:ext cx="8836090" cy="2497494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Pick arbitrary state in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root</a:t>
            </a:r>
            <a:r>
              <a:rPr lang="en-US" sz="2800" baseline="-25000" dirty="0"/>
              <a:t> </a:t>
            </a:r>
            <a:r>
              <a:rPr lang="en-US" sz="2800" dirty="0"/>
              <a:t>to be the state of the root ,</a:t>
            </a:r>
            <a:r>
              <a:rPr lang="en-US" sz="2800" dirty="0" err="1"/>
              <a:t>s</a:t>
            </a:r>
            <a:r>
              <a:rPr lang="en-US" sz="2800" baseline="-25000" dirty="0" err="1"/>
              <a:t>root</a:t>
            </a:r>
            <a:endParaRPr lang="en-US" sz="2800" baseline="-25000" dirty="0"/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Traverse the tree from root to leaves (“pre-order”)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Determine 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i</a:t>
            </a:r>
            <a:r>
              <a:rPr lang="en-US" sz="2800" dirty="0"/>
              <a:t> of internal node </a:t>
            </a:r>
            <a:r>
              <a:rPr lang="en-US" sz="2800" i="1" dirty="0"/>
              <a:t>i</a:t>
            </a:r>
            <a:r>
              <a:rPr lang="en-US" sz="2800" dirty="0"/>
              <a:t> with parent </a:t>
            </a:r>
            <a:r>
              <a:rPr lang="en-US" sz="2800" i="1" dirty="0"/>
              <a:t>j</a:t>
            </a:r>
            <a:r>
              <a:rPr lang="en-US" sz="2800" dirty="0"/>
              <a:t>: </a:t>
            </a:r>
          </a:p>
          <a:p>
            <a:pPr lvl="0">
              <a:spcAft>
                <a:spcPts val="600"/>
              </a:spcAft>
              <a:buClr>
                <a:srgbClr val="0070C0"/>
              </a:buClr>
              <a:buSzPct val="100000"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2. Fitch’s algorithm: Top-down phase</a:t>
            </a:r>
            <a:br>
              <a:rPr lang="en-US" dirty="0"/>
            </a:br>
            <a:r>
              <a:rPr lang="en-US" sz="2400" i="1" dirty="0"/>
              <a:t>(Pick a state for each internal node)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032043" y="4308527"/>
            <a:ext cx="2926703" cy="1874431"/>
            <a:chOff x="5400956" y="1315865"/>
            <a:chExt cx="2926703" cy="2684052"/>
          </a:xfrm>
        </p:grpSpPr>
        <p:sp>
          <p:nvSpPr>
            <p:cNvPr id="40" name="Line 13"/>
            <p:cNvSpPr>
              <a:spLocks noChangeShapeType="1"/>
            </p:cNvSpPr>
            <p:nvPr/>
          </p:nvSpPr>
          <p:spPr bwMode="auto">
            <a:xfrm>
              <a:off x="6498469" y="1855612"/>
              <a:ext cx="1829189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Line 13"/>
            <p:cNvSpPr>
              <a:spLocks noChangeShapeType="1"/>
            </p:cNvSpPr>
            <p:nvPr/>
          </p:nvSpPr>
          <p:spPr bwMode="auto">
            <a:xfrm rot="5400000">
              <a:off x="513108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Line 13"/>
            <p:cNvSpPr>
              <a:spLocks noChangeShapeType="1"/>
            </p:cNvSpPr>
            <p:nvPr/>
          </p:nvSpPr>
          <p:spPr bwMode="auto">
            <a:xfrm rot="5400000">
              <a:off x="571642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9" name="Line 13"/>
            <p:cNvSpPr>
              <a:spLocks noChangeShapeType="1"/>
            </p:cNvSpPr>
            <p:nvPr/>
          </p:nvSpPr>
          <p:spPr bwMode="auto">
            <a:xfrm rot="5400000">
              <a:off x="630176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Line 13"/>
            <p:cNvSpPr>
              <a:spLocks noChangeShapeType="1"/>
            </p:cNvSpPr>
            <p:nvPr/>
          </p:nvSpPr>
          <p:spPr bwMode="auto">
            <a:xfrm rot="5400000">
              <a:off x="688710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Line 13"/>
            <p:cNvSpPr>
              <a:spLocks noChangeShapeType="1"/>
            </p:cNvSpPr>
            <p:nvPr/>
          </p:nvSpPr>
          <p:spPr bwMode="auto">
            <a:xfrm rot="5400000">
              <a:off x="7209385" y="3466985"/>
              <a:ext cx="1065864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Line 13"/>
            <p:cNvSpPr>
              <a:spLocks noChangeShapeType="1"/>
            </p:cNvSpPr>
            <p:nvPr/>
          </p:nvSpPr>
          <p:spPr bwMode="auto">
            <a:xfrm rot="5400000">
              <a:off x="7255507" y="2927766"/>
              <a:ext cx="2144303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3" name="Line 13"/>
            <p:cNvSpPr>
              <a:spLocks noChangeShapeType="1"/>
            </p:cNvSpPr>
            <p:nvPr/>
          </p:nvSpPr>
          <p:spPr bwMode="auto">
            <a:xfrm>
              <a:off x="6571636" y="3469629"/>
              <a:ext cx="585341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4" name="Line 13"/>
            <p:cNvSpPr>
              <a:spLocks noChangeShapeType="1"/>
            </p:cNvSpPr>
            <p:nvPr/>
          </p:nvSpPr>
          <p:spPr bwMode="auto">
            <a:xfrm>
              <a:off x="5400956" y="3457001"/>
              <a:ext cx="58534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5" name="Line 13"/>
            <p:cNvSpPr>
              <a:spLocks noChangeShapeType="1"/>
            </p:cNvSpPr>
            <p:nvPr/>
          </p:nvSpPr>
          <p:spPr bwMode="auto">
            <a:xfrm rot="5400000">
              <a:off x="5160688" y="2924066"/>
              <a:ext cx="1065875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6" name="Line 13"/>
            <p:cNvSpPr>
              <a:spLocks noChangeShapeType="1"/>
            </p:cNvSpPr>
            <p:nvPr/>
          </p:nvSpPr>
          <p:spPr bwMode="auto">
            <a:xfrm rot="5400000">
              <a:off x="6594432" y="3203924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7" name="Line 13"/>
            <p:cNvSpPr>
              <a:spLocks noChangeShapeType="1"/>
            </p:cNvSpPr>
            <p:nvPr/>
          </p:nvSpPr>
          <p:spPr bwMode="auto">
            <a:xfrm>
              <a:off x="6864306" y="2934050"/>
              <a:ext cx="878012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Line 13"/>
            <p:cNvSpPr>
              <a:spLocks noChangeShapeType="1"/>
            </p:cNvSpPr>
            <p:nvPr/>
          </p:nvSpPr>
          <p:spPr bwMode="auto">
            <a:xfrm>
              <a:off x="5693626" y="2391128"/>
              <a:ext cx="1609686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Line 13"/>
            <p:cNvSpPr>
              <a:spLocks noChangeShapeType="1"/>
            </p:cNvSpPr>
            <p:nvPr/>
          </p:nvSpPr>
          <p:spPr bwMode="auto">
            <a:xfrm rot="5400000">
              <a:off x="6229714" y="2125486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Line 13"/>
            <p:cNvSpPr>
              <a:spLocks noChangeShapeType="1"/>
            </p:cNvSpPr>
            <p:nvPr/>
          </p:nvSpPr>
          <p:spPr bwMode="auto">
            <a:xfrm rot="5400000">
              <a:off x="7033438" y="266100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Line 13"/>
            <p:cNvSpPr>
              <a:spLocks noChangeShapeType="1"/>
            </p:cNvSpPr>
            <p:nvPr/>
          </p:nvSpPr>
          <p:spPr bwMode="auto">
            <a:xfrm rot="5400000">
              <a:off x="7161414" y="1585739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2683230" y="6115534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human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300629" y="6115534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chimp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54856" y="6115533"/>
            <a:ext cx="585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gorilla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480127" y="6115534"/>
            <a:ext cx="562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lemur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857918" y="6115534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gibbon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82680" y="6115534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bonobo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871583" y="6275937"/>
            <a:ext cx="3266860" cy="400110"/>
            <a:chOff x="5273875" y="6173340"/>
            <a:chExt cx="3266860" cy="400110"/>
          </a:xfrm>
        </p:grpSpPr>
        <p:sp>
          <p:nvSpPr>
            <p:cNvPr id="89" name="TextBox 88"/>
            <p:cNvSpPr txBox="1"/>
            <p:nvPr/>
          </p:nvSpPr>
          <p:spPr>
            <a:xfrm>
              <a:off x="5273875" y="6173340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859215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444555" y="6173340"/>
              <a:ext cx="348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G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029894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615236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200577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6267483" y="5464405"/>
            <a:ext cx="2546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Parsimony-score = 4</a:t>
            </a:r>
          </a:p>
        </p:txBody>
      </p:sp>
      <p:sp>
        <p:nvSpPr>
          <p:cNvPr id="108" name="AutoShape 17"/>
          <p:cNvSpPr>
            <a:spLocks noChangeArrowheads="1"/>
          </p:cNvSpPr>
          <p:nvPr/>
        </p:nvSpPr>
        <p:spPr bwMode="auto">
          <a:xfrm flipV="1">
            <a:off x="1653016" y="4224959"/>
            <a:ext cx="766916" cy="2241205"/>
          </a:xfrm>
          <a:prstGeom prst="upArrow">
            <a:avLst>
              <a:gd name="adj1" fmla="val 50000"/>
              <a:gd name="adj2" fmla="val 5048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829046" y="488838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748791"/>
              </p:ext>
            </p:extLst>
          </p:nvPr>
        </p:nvGraphicFramePr>
        <p:xfrm>
          <a:off x="2352675" y="2701925"/>
          <a:ext cx="4872038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3" imgW="2514600" imgH="482400" progId="Equation.3">
                  <p:embed/>
                </p:oleObj>
              </mc:Choice>
              <mc:Fallback>
                <p:oleObj name="Equation" r:id="rId3" imgW="2514600" imgH="4824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2701925"/>
                        <a:ext cx="4872038" cy="935038"/>
                      </a:xfrm>
                      <a:prstGeom prst="rect">
                        <a:avLst/>
                      </a:prstGeom>
                      <a:solidFill>
                        <a:srgbClr val="FDEAD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2313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57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And now</a:t>
            </a:r>
            <a:br>
              <a:rPr lang="en-US" dirty="0"/>
            </a:br>
            <a:r>
              <a:rPr lang="en-US" dirty="0"/>
              <a:t>back to the “big” parsimony problem …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0304" y="308637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/>
              <a:t>How do we find the most parsimonious tree amongst the </a:t>
            </a:r>
            <a:r>
              <a:rPr lang="en-US" sz="3200" b="1" i="1" dirty="0"/>
              <a:t>many </a:t>
            </a:r>
            <a:r>
              <a:rPr lang="en-US" sz="3200" i="1" dirty="0"/>
              <a:t>possible trees?</a:t>
            </a:r>
          </a:p>
        </p:txBody>
      </p:sp>
    </p:spTree>
    <p:extLst>
      <p:ext uri="{BB962C8B-B14F-4D97-AF65-F5344CB8AC3E}">
        <p14:creationId xmlns:p14="http://schemas.microsoft.com/office/powerpoint/2010/main" val="2029687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143000"/>
            <a:ext cx="8790214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Parsimony</a:t>
            </a:r>
            <a:br>
              <a:rPr lang="en-US" sz="7200" b="1" dirty="0"/>
            </a:br>
            <a:r>
              <a:rPr lang="en-US" sz="3600" b="1" dirty="0"/>
              <a:t>Small Parsimony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239000" cy="17526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Genome 559: Introduction to Statistical and Computational Genomics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Elhanan </a:t>
            </a:r>
            <a:r>
              <a:rPr lang="en-US" sz="2800" b="1" dirty="0" err="1">
                <a:solidFill>
                  <a:schemeClr val="tx1"/>
                </a:solidFill>
              </a:rPr>
              <a:t>Borenstein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066800"/>
            <a:ext cx="8382000" cy="5413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The parsimony principle:</a:t>
            </a:r>
          </a:p>
          <a:p>
            <a:pPr marL="800100" lvl="1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/>
              <a:t>Find the tree that requires the </a:t>
            </a:r>
            <a:br>
              <a:rPr lang="en-US" sz="2400" dirty="0"/>
            </a:br>
            <a:r>
              <a:rPr lang="en-US" sz="2400" dirty="0"/>
              <a:t>fewest evolutionary changes!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A fundamentally different method: </a:t>
            </a:r>
          </a:p>
          <a:p>
            <a:pPr marL="800100" lvl="1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/>
              <a:t>Search rather than reconstruct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Parsimony algorithm</a:t>
            </a:r>
          </a:p>
          <a:p>
            <a:pPr marL="914400" lvl="1" indent="-4572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/>
              <a:t>Construct all possible trees</a:t>
            </a:r>
          </a:p>
          <a:p>
            <a:pPr marL="914400" lvl="1" indent="-4572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/>
              <a:t>For each site in the alignment and for each tree count the minimal number of changes required</a:t>
            </a:r>
          </a:p>
          <a:p>
            <a:pPr marL="914400" lvl="1" indent="-4572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/>
              <a:t>Add sites to obtain the total number of changes required for each tree</a:t>
            </a:r>
          </a:p>
          <a:p>
            <a:pPr marL="914400" lvl="1" indent="-4572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/>
              <a:t>Pick the tree with the lowest score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quick review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02220" y="1166323"/>
            <a:ext cx="2565919" cy="2920485"/>
            <a:chOff x="6550090" y="1222309"/>
            <a:chExt cx="2118049" cy="2295331"/>
          </a:xfrm>
        </p:grpSpPr>
        <p:sp>
          <p:nvSpPr>
            <p:cNvPr id="2" name="Rectangle 1"/>
            <p:cNvSpPr/>
            <p:nvPr/>
          </p:nvSpPr>
          <p:spPr>
            <a:xfrm>
              <a:off x="6550090" y="1222309"/>
              <a:ext cx="2118049" cy="22953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hgco_tree5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43583" y="1339069"/>
              <a:ext cx="1940581" cy="20973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807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066800"/>
            <a:ext cx="8382000" cy="5413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The parsimony principle:</a:t>
            </a:r>
          </a:p>
          <a:p>
            <a:pPr marL="800100" lvl="1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/>
              <a:t>Find the tree that requires the </a:t>
            </a:r>
            <a:br>
              <a:rPr lang="en-US" sz="2400" dirty="0"/>
            </a:br>
            <a:r>
              <a:rPr lang="en-US" sz="2400" dirty="0"/>
              <a:t>fewest evolutionary changes!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A fundamentally different method: </a:t>
            </a:r>
          </a:p>
          <a:p>
            <a:pPr marL="800100" lvl="1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/>
              <a:t>Search rather than reconstruct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Parsimony algorithm</a:t>
            </a:r>
          </a:p>
          <a:p>
            <a:pPr marL="914400" lvl="1" indent="-4572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/>
              <a:t>Construct all possible trees</a:t>
            </a:r>
          </a:p>
          <a:p>
            <a:pPr marL="914400" lvl="1" indent="-4572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/>
              <a:t>For each site in the alignment and for each tree count the minimal number of changes required</a:t>
            </a:r>
          </a:p>
          <a:p>
            <a:pPr marL="914400" lvl="1" indent="-4572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/>
              <a:t>Add sites to obtain the total number of changes required for each tree</a:t>
            </a:r>
          </a:p>
          <a:p>
            <a:pPr marL="914400" lvl="1" indent="-4572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/>
              <a:t>Pick the tree with the lowest score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quick review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02220" y="1166323"/>
            <a:ext cx="2565919" cy="2920485"/>
            <a:chOff x="6550090" y="1222309"/>
            <a:chExt cx="2118049" cy="2295331"/>
          </a:xfrm>
        </p:grpSpPr>
        <p:sp>
          <p:nvSpPr>
            <p:cNvPr id="2" name="Rectangle 1"/>
            <p:cNvSpPr/>
            <p:nvPr/>
          </p:nvSpPr>
          <p:spPr>
            <a:xfrm>
              <a:off x="6550090" y="1222309"/>
              <a:ext cx="2118049" cy="22953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hgco_tree5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43583" y="1339069"/>
              <a:ext cx="1940581" cy="2097396"/>
            </a:xfrm>
            <a:prstGeom prst="rect">
              <a:avLst/>
            </a:prstGeom>
          </p:spPr>
        </p:pic>
      </p:grpSp>
      <p:sp>
        <p:nvSpPr>
          <p:cNvPr id="7" name="Line Callout 1 (Accent Bar) 6"/>
          <p:cNvSpPr/>
          <p:nvPr/>
        </p:nvSpPr>
        <p:spPr>
          <a:xfrm>
            <a:off x="5107446" y="3843560"/>
            <a:ext cx="1108036" cy="383491"/>
          </a:xfrm>
          <a:prstGeom prst="accentCallout1">
            <a:avLst>
              <a:gd name="adj1" fmla="val 43080"/>
              <a:gd name="adj2" fmla="val -4047"/>
              <a:gd name="adj3" fmla="val 55332"/>
              <a:gd name="adj4" fmla="val -32788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Too many!</a:t>
            </a:r>
          </a:p>
        </p:txBody>
      </p:sp>
      <p:sp>
        <p:nvSpPr>
          <p:cNvPr id="9" name="Line Callout 1 (Accent Bar) 8"/>
          <p:cNvSpPr/>
          <p:nvPr/>
        </p:nvSpPr>
        <p:spPr>
          <a:xfrm>
            <a:off x="6443508" y="4655977"/>
            <a:ext cx="1907389" cy="449468"/>
          </a:xfrm>
          <a:prstGeom prst="accentCallout1">
            <a:avLst>
              <a:gd name="adj1" fmla="val 18750"/>
              <a:gd name="adj2" fmla="val -4047"/>
              <a:gd name="adj3" fmla="val 44886"/>
              <a:gd name="adj4" fmla="val -23953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The small parsimony problem</a:t>
            </a:r>
          </a:p>
        </p:txBody>
      </p:sp>
    </p:spTree>
    <p:extLst>
      <p:ext uri="{BB962C8B-B14F-4D97-AF65-F5344CB8AC3E}">
        <p14:creationId xmlns:p14="http://schemas.microsoft.com/office/powerpoint/2010/main" val="88379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0999" y="1066800"/>
            <a:ext cx="8557727" cy="5413375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We divided the problem of finding the most parsimonious tree into two sub-problems:</a:t>
            </a:r>
          </a:p>
          <a:p>
            <a:pPr marL="800100" lvl="1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b="1" dirty="0"/>
              <a:t>Large parsimony:</a:t>
            </a:r>
            <a:r>
              <a:rPr lang="en-US" sz="2400" dirty="0"/>
              <a:t> Find the topology which gives best score</a:t>
            </a:r>
          </a:p>
          <a:p>
            <a:pPr marL="800100" lvl="1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b="1" dirty="0"/>
              <a:t>Small parsimony</a:t>
            </a:r>
            <a:r>
              <a:rPr lang="en-US" sz="2400" dirty="0"/>
              <a:t>: Given a tree topology and the state in all the tips, find the minimal number of changes required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/>
          </a:p>
          <a:p>
            <a:pPr marL="342900" lvl="0" indent="-342900">
              <a:spcAft>
                <a:spcPts val="12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Divide and conquer. </a:t>
            </a:r>
            <a:r>
              <a:rPr lang="en-US" sz="2800" b="1" dirty="0"/>
              <a:t>Think functions !!</a:t>
            </a:r>
          </a:p>
          <a:p>
            <a:pPr marL="342900" lvl="0" indent="-342900">
              <a:spcAft>
                <a:spcPts val="12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Large parsimony is “NP-hard”</a:t>
            </a:r>
          </a:p>
          <a:p>
            <a:pPr marL="342900" lvl="0" indent="-342900">
              <a:spcAft>
                <a:spcPts val="12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Small parsimony can be solved</a:t>
            </a:r>
            <a:br>
              <a:rPr lang="en-US" sz="2800" dirty="0"/>
            </a:br>
            <a:r>
              <a:rPr lang="en-US" sz="2800" dirty="0"/>
              <a:t>quickly using Fitch’s algorithm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Large vs. Small Parsimony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0" y="4590669"/>
            <a:ext cx="3604726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Parsimony Algorithm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i="1" dirty="0"/>
              <a:t>Construct all possible trees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i="1" dirty="0"/>
              <a:t>For each site in the alignment and for each tree count the minimal number of changes required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i="1" dirty="0"/>
              <a:t>Add all sites up to obtain the total number of changes for each tree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i="1" dirty="0"/>
              <a:t>Pick the tree with the lowest score</a:t>
            </a:r>
          </a:p>
        </p:txBody>
      </p:sp>
    </p:spTree>
    <p:extLst>
      <p:ext uri="{BB962C8B-B14F-4D97-AF65-F5344CB8AC3E}">
        <p14:creationId xmlns:p14="http://schemas.microsoft.com/office/powerpoint/2010/main" val="297012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51598" y="1066801"/>
            <a:ext cx="3639147" cy="1248747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Input:</a:t>
            </a:r>
          </a:p>
          <a:p>
            <a:pPr marL="801688" lvl="1" indent="-344488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/>
              <a:t>A tree topology: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Small Parsimony Problem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21199" y="2087558"/>
            <a:ext cx="2494010" cy="1424459"/>
            <a:chOff x="5868484" y="2823668"/>
            <a:chExt cx="3843771" cy="2208646"/>
          </a:xfrm>
        </p:grpSpPr>
        <p:grpSp>
          <p:nvGrpSpPr>
            <p:cNvPr id="34" name="Group 33"/>
            <p:cNvGrpSpPr/>
            <p:nvPr/>
          </p:nvGrpSpPr>
          <p:grpSpPr>
            <a:xfrm>
              <a:off x="6217297" y="2823668"/>
              <a:ext cx="2926703" cy="1874431"/>
              <a:chOff x="5400956" y="1315865"/>
              <a:chExt cx="2926703" cy="2684052"/>
            </a:xfrm>
          </p:grpSpPr>
          <p:sp>
            <p:nvSpPr>
              <p:cNvPr id="35" name="Line 13"/>
              <p:cNvSpPr>
                <a:spLocks noChangeShapeType="1"/>
              </p:cNvSpPr>
              <p:nvPr/>
            </p:nvSpPr>
            <p:spPr bwMode="auto">
              <a:xfrm>
                <a:off x="6498469" y="1855612"/>
                <a:ext cx="1829189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 rot="5400000">
                <a:off x="5131083" y="3730042"/>
                <a:ext cx="539747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37" name="Line 13"/>
              <p:cNvSpPr>
                <a:spLocks noChangeShapeType="1"/>
              </p:cNvSpPr>
              <p:nvPr/>
            </p:nvSpPr>
            <p:spPr bwMode="auto">
              <a:xfrm rot="5400000">
                <a:off x="5716423" y="3730042"/>
                <a:ext cx="539747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38" name="Line 13"/>
              <p:cNvSpPr>
                <a:spLocks noChangeShapeType="1"/>
              </p:cNvSpPr>
              <p:nvPr/>
            </p:nvSpPr>
            <p:spPr bwMode="auto">
              <a:xfrm rot="5400000">
                <a:off x="6301763" y="3730042"/>
                <a:ext cx="539747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39" name="Line 13"/>
              <p:cNvSpPr>
                <a:spLocks noChangeShapeType="1"/>
              </p:cNvSpPr>
              <p:nvPr/>
            </p:nvSpPr>
            <p:spPr bwMode="auto">
              <a:xfrm rot="5400000">
                <a:off x="6887103" y="3730042"/>
                <a:ext cx="539747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40" name="Line 13"/>
              <p:cNvSpPr>
                <a:spLocks noChangeShapeType="1"/>
              </p:cNvSpPr>
              <p:nvPr/>
            </p:nvSpPr>
            <p:spPr bwMode="auto">
              <a:xfrm rot="5400000">
                <a:off x="7209385" y="3466985"/>
                <a:ext cx="1065864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60" name="Line 13"/>
              <p:cNvSpPr>
                <a:spLocks noChangeShapeType="1"/>
              </p:cNvSpPr>
              <p:nvPr/>
            </p:nvSpPr>
            <p:spPr bwMode="auto">
              <a:xfrm rot="5400000">
                <a:off x="7255507" y="2927766"/>
                <a:ext cx="2144303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69" name="Line 13"/>
              <p:cNvSpPr>
                <a:spLocks noChangeShapeType="1"/>
              </p:cNvSpPr>
              <p:nvPr/>
            </p:nvSpPr>
            <p:spPr bwMode="auto">
              <a:xfrm>
                <a:off x="6571636" y="3469629"/>
                <a:ext cx="585341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70" name="Line 13"/>
              <p:cNvSpPr>
                <a:spLocks noChangeShapeType="1"/>
              </p:cNvSpPr>
              <p:nvPr/>
            </p:nvSpPr>
            <p:spPr bwMode="auto">
              <a:xfrm>
                <a:off x="5400956" y="3457001"/>
                <a:ext cx="585340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71" name="Line 13"/>
              <p:cNvSpPr>
                <a:spLocks noChangeShapeType="1"/>
              </p:cNvSpPr>
              <p:nvPr/>
            </p:nvSpPr>
            <p:spPr bwMode="auto">
              <a:xfrm rot="5400000">
                <a:off x="5160688" y="2924066"/>
                <a:ext cx="1065875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72" name="Line 13"/>
              <p:cNvSpPr>
                <a:spLocks noChangeShapeType="1"/>
              </p:cNvSpPr>
              <p:nvPr/>
            </p:nvSpPr>
            <p:spPr bwMode="auto">
              <a:xfrm rot="5400000">
                <a:off x="6594432" y="3203924"/>
                <a:ext cx="539747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73" name="Line 13"/>
              <p:cNvSpPr>
                <a:spLocks noChangeShapeType="1"/>
              </p:cNvSpPr>
              <p:nvPr/>
            </p:nvSpPr>
            <p:spPr bwMode="auto">
              <a:xfrm>
                <a:off x="6864306" y="2934050"/>
                <a:ext cx="878012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74" name="Line 13"/>
              <p:cNvSpPr>
                <a:spLocks noChangeShapeType="1"/>
              </p:cNvSpPr>
              <p:nvPr/>
            </p:nvSpPr>
            <p:spPr bwMode="auto">
              <a:xfrm>
                <a:off x="5693626" y="2391128"/>
                <a:ext cx="1609686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75" name="Line 13"/>
              <p:cNvSpPr>
                <a:spLocks noChangeShapeType="1"/>
              </p:cNvSpPr>
              <p:nvPr/>
            </p:nvSpPr>
            <p:spPr bwMode="auto">
              <a:xfrm rot="5400000">
                <a:off x="6229714" y="2125486"/>
                <a:ext cx="539747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76" name="Line 13"/>
              <p:cNvSpPr>
                <a:spLocks noChangeShapeType="1"/>
              </p:cNvSpPr>
              <p:nvPr/>
            </p:nvSpPr>
            <p:spPr bwMode="auto">
              <a:xfrm rot="5400000">
                <a:off x="7033438" y="2661002"/>
                <a:ext cx="539747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  <p:sp>
            <p:nvSpPr>
              <p:cNvPr id="77" name="Line 13"/>
              <p:cNvSpPr>
                <a:spLocks noChangeShapeType="1"/>
              </p:cNvSpPr>
              <p:nvPr/>
            </p:nvSpPr>
            <p:spPr bwMode="auto">
              <a:xfrm rot="5400000">
                <a:off x="7161414" y="1585739"/>
                <a:ext cx="539747" cy="0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 sz="700"/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5868484" y="4630676"/>
              <a:ext cx="893137" cy="40163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700" b="1" dirty="0"/>
                <a:t>human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485884" y="4630674"/>
              <a:ext cx="825962" cy="40163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700" b="1" dirty="0"/>
                <a:t>chimp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8240111" y="4630674"/>
              <a:ext cx="838757" cy="40163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700" b="1" dirty="0"/>
                <a:t>gorilla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665382" y="4630674"/>
              <a:ext cx="809965" cy="40163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700" b="1" dirty="0"/>
                <a:t>lemur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043173" y="4630674"/>
              <a:ext cx="883542" cy="40163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700" b="1" dirty="0"/>
                <a:t>gibbon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767935" y="4630674"/>
              <a:ext cx="944320" cy="40163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700" b="1" dirty="0"/>
                <a:t>bonobo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661617" y="2282192"/>
            <a:ext cx="123944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136525"/>
            <a:r>
              <a:rPr lang="en-US" sz="1200" dirty="0"/>
              <a:t>Human	C	A	C	T</a:t>
            </a:r>
          </a:p>
          <a:p>
            <a:pPr defTabSz="136525"/>
            <a:r>
              <a:rPr lang="en-US" sz="1200" dirty="0"/>
              <a:t>Chimp		T	A	C	T</a:t>
            </a:r>
          </a:p>
          <a:p>
            <a:pPr defTabSz="136525"/>
            <a:r>
              <a:rPr lang="en-US" sz="1200" dirty="0"/>
              <a:t>Bonobo	A	G	C	C</a:t>
            </a:r>
          </a:p>
          <a:p>
            <a:pPr defTabSz="136525"/>
            <a:r>
              <a:rPr lang="en-US" sz="1200" dirty="0"/>
              <a:t>Gorilla		A	G	C	A</a:t>
            </a:r>
          </a:p>
          <a:p>
            <a:pPr defTabSz="136525"/>
            <a:r>
              <a:rPr lang="en-US" sz="1200" dirty="0"/>
              <a:t>Gibbon	G	A	C	T</a:t>
            </a:r>
          </a:p>
          <a:p>
            <a:pPr defTabSz="136525"/>
            <a:r>
              <a:rPr lang="en-US" sz="1200" dirty="0"/>
              <a:t>Lemur		T	A	G T</a:t>
            </a:r>
          </a:p>
        </p:txBody>
      </p:sp>
      <p:sp>
        <p:nvSpPr>
          <p:cNvPr id="85" name="Content Placeholder 2"/>
          <p:cNvSpPr txBox="1">
            <a:spLocks/>
          </p:cNvSpPr>
          <p:nvPr/>
        </p:nvSpPr>
        <p:spPr>
          <a:xfrm>
            <a:off x="645266" y="5243578"/>
            <a:ext cx="8307006" cy="828372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Output:</a:t>
            </a:r>
            <a:br>
              <a:rPr lang="en-US" sz="2800" dirty="0"/>
            </a:br>
            <a:r>
              <a:rPr lang="en-US" sz="2400" dirty="0"/>
              <a:t>The minimal number of changes required: </a:t>
            </a:r>
            <a:r>
              <a:rPr lang="en-US" sz="2400" b="1" i="1" dirty="0">
                <a:solidFill>
                  <a:srgbClr val="C00000"/>
                </a:solidFill>
              </a:rPr>
              <a:t>parsimony score</a:t>
            </a:r>
            <a:endParaRPr lang="en-US" sz="2400" dirty="0"/>
          </a:p>
        </p:txBody>
      </p:sp>
      <p:sp>
        <p:nvSpPr>
          <p:cNvPr id="86" name="Content Placeholder 2"/>
          <p:cNvSpPr txBox="1">
            <a:spLocks/>
          </p:cNvSpPr>
          <p:nvPr/>
        </p:nvSpPr>
        <p:spPr>
          <a:xfrm>
            <a:off x="4627419" y="1060574"/>
            <a:ext cx="3966075" cy="1279115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/>
          </a:p>
          <a:p>
            <a:pPr marL="914400" lvl="1" indent="-4572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en-US" sz="2400" dirty="0"/>
              <a:t>State assignments for all tips: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41314" y="2325761"/>
            <a:ext cx="5736126" cy="3229438"/>
            <a:chOff x="1741314" y="2325761"/>
            <a:chExt cx="5736126" cy="3229438"/>
          </a:xfrm>
        </p:grpSpPr>
        <p:grpSp>
          <p:nvGrpSpPr>
            <p:cNvPr id="68" name="Group 67"/>
            <p:cNvGrpSpPr/>
            <p:nvPr/>
          </p:nvGrpSpPr>
          <p:grpSpPr>
            <a:xfrm>
              <a:off x="3032043" y="3187679"/>
              <a:ext cx="2926703" cy="1874431"/>
              <a:chOff x="5400956" y="1315865"/>
              <a:chExt cx="2926703" cy="2684052"/>
            </a:xfrm>
          </p:grpSpPr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6498469" y="1855612"/>
                <a:ext cx="1829189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" name="Line 13"/>
              <p:cNvSpPr>
                <a:spLocks noChangeShapeType="1"/>
              </p:cNvSpPr>
              <p:nvPr/>
            </p:nvSpPr>
            <p:spPr bwMode="auto">
              <a:xfrm rot="5400000">
                <a:off x="5131083" y="3730042"/>
                <a:ext cx="539747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 rot="5400000">
                <a:off x="5716423" y="3730042"/>
                <a:ext cx="539747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" name="Line 13"/>
              <p:cNvSpPr>
                <a:spLocks noChangeShapeType="1"/>
              </p:cNvSpPr>
              <p:nvPr/>
            </p:nvSpPr>
            <p:spPr bwMode="auto">
              <a:xfrm rot="5400000">
                <a:off x="6301763" y="3730042"/>
                <a:ext cx="539747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" name="Line 13"/>
              <p:cNvSpPr>
                <a:spLocks noChangeShapeType="1"/>
              </p:cNvSpPr>
              <p:nvPr/>
            </p:nvSpPr>
            <p:spPr bwMode="auto">
              <a:xfrm rot="5400000">
                <a:off x="6887103" y="3730042"/>
                <a:ext cx="539747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" name="Line 13"/>
              <p:cNvSpPr>
                <a:spLocks noChangeShapeType="1"/>
              </p:cNvSpPr>
              <p:nvPr/>
            </p:nvSpPr>
            <p:spPr bwMode="auto">
              <a:xfrm rot="5400000">
                <a:off x="7209385" y="3466985"/>
                <a:ext cx="1065864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Line 13"/>
              <p:cNvSpPr>
                <a:spLocks noChangeShapeType="1"/>
              </p:cNvSpPr>
              <p:nvPr/>
            </p:nvSpPr>
            <p:spPr bwMode="auto">
              <a:xfrm rot="5400000">
                <a:off x="7255507" y="2927766"/>
                <a:ext cx="2144303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7" name="Line 13"/>
              <p:cNvSpPr>
                <a:spLocks noChangeShapeType="1"/>
              </p:cNvSpPr>
              <p:nvPr/>
            </p:nvSpPr>
            <p:spPr bwMode="auto">
              <a:xfrm>
                <a:off x="6571636" y="3469629"/>
                <a:ext cx="585341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" name="Line 13"/>
              <p:cNvSpPr>
                <a:spLocks noChangeShapeType="1"/>
              </p:cNvSpPr>
              <p:nvPr/>
            </p:nvSpPr>
            <p:spPr bwMode="auto">
              <a:xfrm>
                <a:off x="5400956" y="3457001"/>
                <a:ext cx="585340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" name="Line 13"/>
              <p:cNvSpPr>
                <a:spLocks noChangeShapeType="1"/>
              </p:cNvSpPr>
              <p:nvPr/>
            </p:nvSpPr>
            <p:spPr bwMode="auto">
              <a:xfrm rot="5400000">
                <a:off x="5160688" y="2924066"/>
                <a:ext cx="1065875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" name="Line 13"/>
              <p:cNvSpPr>
                <a:spLocks noChangeShapeType="1"/>
              </p:cNvSpPr>
              <p:nvPr/>
            </p:nvSpPr>
            <p:spPr bwMode="auto">
              <a:xfrm rot="5400000">
                <a:off x="6594432" y="3203924"/>
                <a:ext cx="539747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" name="Line 13"/>
              <p:cNvSpPr>
                <a:spLocks noChangeShapeType="1"/>
              </p:cNvSpPr>
              <p:nvPr/>
            </p:nvSpPr>
            <p:spPr bwMode="auto">
              <a:xfrm>
                <a:off x="6864306" y="2934050"/>
                <a:ext cx="878012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Line 13"/>
              <p:cNvSpPr>
                <a:spLocks noChangeShapeType="1"/>
              </p:cNvSpPr>
              <p:nvPr/>
            </p:nvSpPr>
            <p:spPr bwMode="auto">
              <a:xfrm>
                <a:off x="5693626" y="2391128"/>
                <a:ext cx="1609686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Line 13"/>
              <p:cNvSpPr>
                <a:spLocks noChangeShapeType="1"/>
              </p:cNvSpPr>
              <p:nvPr/>
            </p:nvSpPr>
            <p:spPr bwMode="auto">
              <a:xfrm rot="5400000">
                <a:off x="6229714" y="2125486"/>
                <a:ext cx="539747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Line 13"/>
              <p:cNvSpPr>
                <a:spLocks noChangeShapeType="1"/>
              </p:cNvSpPr>
              <p:nvPr/>
            </p:nvSpPr>
            <p:spPr bwMode="auto">
              <a:xfrm rot="5400000">
                <a:off x="7033438" y="2661002"/>
                <a:ext cx="539747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 rot="5400000">
                <a:off x="7161414" y="1585739"/>
                <a:ext cx="539747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2683230" y="4994686"/>
              <a:ext cx="6351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human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300629" y="4994686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chimp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054856" y="4994685"/>
              <a:ext cx="5855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gorilla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480127" y="4994686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lemur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857918" y="4994686"/>
              <a:ext cx="630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gibbon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82680" y="4994686"/>
              <a:ext cx="6848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bonobo</a:t>
              </a: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2871583" y="5155089"/>
              <a:ext cx="3266860" cy="400110"/>
              <a:chOff x="5273875" y="6173340"/>
              <a:chExt cx="3266860" cy="400110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5273875" y="6173340"/>
                <a:ext cx="320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70C0"/>
                    </a:solidFill>
                  </a:rPr>
                  <a:t>C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859215" y="6173340"/>
                <a:ext cx="31130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70C0"/>
                    </a:solidFill>
                  </a:rPr>
                  <a:t>T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6444555" y="6173340"/>
                <a:ext cx="3481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70C0"/>
                    </a:solidFill>
                  </a:rPr>
                  <a:t>G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029894" y="6173340"/>
                <a:ext cx="31130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70C0"/>
                    </a:solidFill>
                  </a:rPr>
                  <a:t>T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7615236" y="6173340"/>
                <a:ext cx="34015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70C0"/>
                    </a:solidFill>
                  </a:rPr>
                  <a:t>A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8200577" y="6173340"/>
                <a:ext cx="34015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70C0"/>
                    </a:solidFill>
                  </a:rPr>
                  <a:t>A</a:t>
                </a:r>
              </a:p>
            </p:txBody>
          </p:sp>
        </p:grpSp>
        <p:sp>
          <p:nvSpPr>
            <p:cNvPr id="8" name="Circular Arrow 7"/>
            <p:cNvSpPr/>
            <p:nvPr/>
          </p:nvSpPr>
          <p:spPr>
            <a:xfrm rot="5400000">
              <a:off x="4951458" y="2325761"/>
              <a:ext cx="2525982" cy="2525982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191262"/>
                <a:gd name="adj5" fmla="val 125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Circular Arrow 86"/>
            <p:cNvSpPr/>
            <p:nvPr/>
          </p:nvSpPr>
          <p:spPr>
            <a:xfrm rot="16200000" flipH="1">
              <a:off x="1741314" y="2330681"/>
              <a:ext cx="2525982" cy="2525982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191262"/>
                <a:gd name="adj5" fmla="val 125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88" name="Content Placeholder 2"/>
          <p:cNvSpPr txBox="1">
            <a:spLocks/>
          </p:cNvSpPr>
          <p:nvPr/>
        </p:nvSpPr>
        <p:spPr>
          <a:xfrm>
            <a:off x="650186" y="6059637"/>
            <a:ext cx="8307006" cy="639743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but in fact, we will also find the most parsimonious</a:t>
            </a:r>
            <a:br>
              <a:rPr lang="en-US" sz="24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assignment for all internal nodes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270003" y="2282192"/>
            <a:ext cx="140404" cy="1200329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4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0999" y="1066801"/>
            <a:ext cx="8557727" cy="2497494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Execute independently for each character: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Two phases:</a:t>
            </a:r>
          </a:p>
          <a:p>
            <a:pPr marL="796925" lvl="1" indent="-339725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b="1" dirty="0"/>
              <a:t>Bottom-up phase</a:t>
            </a:r>
            <a:r>
              <a:rPr lang="en-US" sz="2800" dirty="0"/>
              <a:t>: Determine the set of possible states for each internal node</a:t>
            </a:r>
          </a:p>
          <a:p>
            <a:pPr marL="796925" lvl="1" indent="-339725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b="1" dirty="0"/>
              <a:t>Top-down phase</a:t>
            </a:r>
            <a:r>
              <a:rPr lang="en-US" sz="2800" dirty="0"/>
              <a:t>: Pick a state for each internal node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Fitch’s algorithm</a:t>
            </a:r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1843546" y="4220039"/>
            <a:ext cx="766916" cy="2241205"/>
          </a:xfrm>
          <a:prstGeom prst="upArrow">
            <a:avLst>
              <a:gd name="adj1" fmla="val 50000"/>
              <a:gd name="adj2" fmla="val 5048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3032043" y="4308527"/>
            <a:ext cx="2926703" cy="1874431"/>
            <a:chOff x="5400956" y="1315865"/>
            <a:chExt cx="2926703" cy="2684052"/>
          </a:xfrm>
        </p:grpSpPr>
        <p:sp>
          <p:nvSpPr>
            <p:cNvPr id="108" name="Line 13"/>
            <p:cNvSpPr>
              <a:spLocks noChangeShapeType="1"/>
            </p:cNvSpPr>
            <p:nvPr/>
          </p:nvSpPr>
          <p:spPr bwMode="auto">
            <a:xfrm>
              <a:off x="6498469" y="1855612"/>
              <a:ext cx="1829189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9" name="Line 13"/>
            <p:cNvSpPr>
              <a:spLocks noChangeShapeType="1"/>
            </p:cNvSpPr>
            <p:nvPr/>
          </p:nvSpPr>
          <p:spPr bwMode="auto">
            <a:xfrm rot="5400000">
              <a:off x="513108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0" name="Line 13"/>
            <p:cNvSpPr>
              <a:spLocks noChangeShapeType="1"/>
            </p:cNvSpPr>
            <p:nvPr/>
          </p:nvSpPr>
          <p:spPr bwMode="auto">
            <a:xfrm rot="5400000">
              <a:off x="571642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1" name="Line 13"/>
            <p:cNvSpPr>
              <a:spLocks noChangeShapeType="1"/>
            </p:cNvSpPr>
            <p:nvPr/>
          </p:nvSpPr>
          <p:spPr bwMode="auto">
            <a:xfrm rot="5400000">
              <a:off x="630176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 rot="5400000">
              <a:off x="688710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3" name="Line 13"/>
            <p:cNvSpPr>
              <a:spLocks noChangeShapeType="1"/>
            </p:cNvSpPr>
            <p:nvPr/>
          </p:nvSpPr>
          <p:spPr bwMode="auto">
            <a:xfrm rot="5400000">
              <a:off x="7209385" y="3466985"/>
              <a:ext cx="1065864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4" name="Line 13"/>
            <p:cNvSpPr>
              <a:spLocks noChangeShapeType="1"/>
            </p:cNvSpPr>
            <p:nvPr/>
          </p:nvSpPr>
          <p:spPr bwMode="auto">
            <a:xfrm rot="5400000">
              <a:off x="7255507" y="2927766"/>
              <a:ext cx="2144303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5" name="Line 13"/>
            <p:cNvSpPr>
              <a:spLocks noChangeShapeType="1"/>
            </p:cNvSpPr>
            <p:nvPr/>
          </p:nvSpPr>
          <p:spPr bwMode="auto">
            <a:xfrm>
              <a:off x="6571636" y="3469629"/>
              <a:ext cx="585341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6" name="Line 13"/>
            <p:cNvSpPr>
              <a:spLocks noChangeShapeType="1"/>
            </p:cNvSpPr>
            <p:nvPr/>
          </p:nvSpPr>
          <p:spPr bwMode="auto">
            <a:xfrm>
              <a:off x="5400956" y="3457001"/>
              <a:ext cx="58534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7" name="Line 13"/>
            <p:cNvSpPr>
              <a:spLocks noChangeShapeType="1"/>
            </p:cNvSpPr>
            <p:nvPr/>
          </p:nvSpPr>
          <p:spPr bwMode="auto">
            <a:xfrm rot="5400000">
              <a:off x="5160688" y="2924066"/>
              <a:ext cx="1065875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8" name="Line 13"/>
            <p:cNvSpPr>
              <a:spLocks noChangeShapeType="1"/>
            </p:cNvSpPr>
            <p:nvPr/>
          </p:nvSpPr>
          <p:spPr bwMode="auto">
            <a:xfrm rot="5400000">
              <a:off x="6594432" y="3203924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9" name="Line 13"/>
            <p:cNvSpPr>
              <a:spLocks noChangeShapeType="1"/>
            </p:cNvSpPr>
            <p:nvPr/>
          </p:nvSpPr>
          <p:spPr bwMode="auto">
            <a:xfrm>
              <a:off x="6864306" y="2934050"/>
              <a:ext cx="878012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20" name="Line 13"/>
            <p:cNvSpPr>
              <a:spLocks noChangeShapeType="1"/>
            </p:cNvSpPr>
            <p:nvPr/>
          </p:nvSpPr>
          <p:spPr bwMode="auto">
            <a:xfrm>
              <a:off x="5693626" y="2391128"/>
              <a:ext cx="1609686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21" name="Line 13"/>
            <p:cNvSpPr>
              <a:spLocks noChangeShapeType="1"/>
            </p:cNvSpPr>
            <p:nvPr/>
          </p:nvSpPr>
          <p:spPr bwMode="auto">
            <a:xfrm rot="5400000">
              <a:off x="6229714" y="2125486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22" name="Line 13"/>
            <p:cNvSpPr>
              <a:spLocks noChangeShapeType="1"/>
            </p:cNvSpPr>
            <p:nvPr/>
          </p:nvSpPr>
          <p:spPr bwMode="auto">
            <a:xfrm rot="5400000">
              <a:off x="7033438" y="266100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23" name="Line 13"/>
            <p:cNvSpPr>
              <a:spLocks noChangeShapeType="1"/>
            </p:cNvSpPr>
            <p:nvPr/>
          </p:nvSpPr>
          <p:spPr bwMode="auto">
            <a:xfrm rot="5400000">
              <a:off x="7161414" y="1585739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2683230" y="6115534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human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300629" y="6115534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chimp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054856" y="6115533"/>
            <a:ext cx="585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gorilla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480127" y="6115534"/>
            <a:ext cx="562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lemur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857918" y="6115534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gibbon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582680" y="6115534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bonobo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2871583" y="6275937"/>
            <a:ext cx="3266860" cy="400110"/>
            <a:chOff x="5273875" y="6173340"/>
            <a:chExt cx="3266860" cy="400110"/>
          </a:xfrm>
        </p:grpSpPr>
        <p:sp>
          <p:nvSpPr>
            <p:cNvPr id="102" name="TextBox 101"/>
            <p:cNvSpPr txBox="1"/>
            <p:nvPr/>
          </p:nvSpPr>
          <p:spPr>
            <a:xfrm>
              <a:off x="5273875" y="6173340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859215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444555" y="6173340"/>
              <a:ext cx="348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G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029894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615236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200577" y="6173340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</a:t>
              </a:r>
            </a:p>
          </p:txBody>
        </p:sp>
      </p:grpSp>
      <p:sp>
        <p:nvSpPr>
          <p:cNvPr id="124" name="AutoShape 17"/>
          <p:cNvSpPr>
            <a:spLocks noChangeArrowheads="1"/>
          </p:cNvSpPr>
          <p:nvPr/>
        </p:nvSpPr>
        <p:spPr bwMode="auto">
          <a:xfrm flipV="1">
            <a:off x="6523582" y="4224959"/>
            <a:ext cx="766916" cy="2241205"/>
          </a:xfrm>
          <a:prstGeom prst="upArrow">
            <a:avLst>
              <a:gd name="adj1" fmla="val 50000"/>
              <a:gd name="adj2" fmla="val 5048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99612" y="488838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014668" y="489330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14046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0999" y="1243777"/>
            <a:ext cx="8557727" cy="2497494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Initialization: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i</a:t>
            </a:r>
            <a:r>
              <a:rPr lang="en-US" sz="2800" dirty="0"/>
              <a:t> = {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i</a:t>
            </a:r>
            <a:r>
              <a:rPr lang="en-US" sz="2800" dirty="0"/>
              <a:t>} for all tips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Traverse the tree from leaves to root (“post-order”)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Determine </a:t>
            </a:r>
            <a:r>
              <a:rPr lang="en-US" sz="2800" i="1" dirty="0"/>
              <a:t>R</a:t>
            </a:r>
            <a:r>
              <a:rPr lang="en-US" sz="2800" i="1" baseline="-25000" dirty="0"/>
              <a:t>i</a:t>
            </a:r>
            <a:r>
              <a:rPr lang="en-US" sz="2800" dirty="0"/>
              <a:t> of internal node </a:t>
            </a:r>
            <a:r>
              <a:rPr lang="en-US" sz="2800" i="1" dirty="0"/>
              <a:t>i</a:t>
            </a:r>
            <a:r>
              <a:rPr lang="en-US" sz="2800" dirty="0"/>
              <a:t> with children </a:t>
            </a:r>
            <a:r>
              <a:rPr lang="en-US" sz="2800" i="1" dirty="0"/>
              <a:t>j</a:t>
            </a:r>
            <a:r>
              <a:rPr lang="en-US" sz="2800" dirty="0"/>
              <a:t>, </a:t>
            </a:r>
            <a:r>
              <a:rPr lang="en-US" sz="2800" i="1" dirty="0"/>
              <a:t>k: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000" dirty="0"/>
              <a:t>1. Fitch’s algorithm: Bottom-up phase</a:t>
            </a:r>
            <a:br>
              <a:rPr lang="en-US" dirty="0"/>
            </a:br>
            <a:r>
              <a:rPr lang="en-US" sz="3800" i="1" dirty="0"/>
              <a:t>(Determine the set of possible states for each internal node)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293938" y="2820988"/>
          <a:ext cx="458946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4" imgW="2120760" imgH="507960" progId="Equation.3">
                  <p:embed/>
                </p:oleObj>
              </mc:Choice>
              <mc:Fallback>
                <p:oleObj name="Equation" r:id="rId4" imgW="2120760" imgH="5079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2820988"/>
                        <a:ext cx="4589462" cy="10160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AutoShape 17"/>
          <p:cNvSpPr>
            <a:spLocks noChangeArrowheads="1"/>
          </p:cNvSpPr>
          <p:nvPr/>
        </p:nvSpPr>
        <p:spPr bwMode="auto">
          <a:xfrm>
            <a:off x="570800" y="4090478"/>
            <a:ext cx="766916" cy="2241205"/>
          </a:xfrm>
          <a:prstGeom prst="upArrow">
            <a:avLst>
              <a:gd name="adj1" fmla="val 50000"/>
              <a:gd name="adj2" fmla="val 5048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1759297" y="4929887"/>
            <a:ext cx="585341" cy="1123511"/>
            <a:chOff x="5400956" y="2391128"/>
            <a:chExt cx="585341" cy="1608787"/>
          </a:xfrm>
        </p:grpSpPr>
        <p:sp>
          <p:nvSpPr>
            <p:cNvPr id="99" name="Line 13"/>
            <p:cNvSpPr>
              <a:spLocks noChangeShapeType="1"/>
            </p:cNvSpPr>
            <p:nvPr/>
          </p:nvSpPr>
          <p:spPr bwMode="auto">
            <a:xfrm rot="5400000">
              <a:off x="513108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0" name="Line 13"/>
            <p:cNvSpPr>
              <a:spLocks noChangeShapeType="1"/>
            </p:cNvSpPr>
            <p:nvPr/>
          </p:nvSpPr>
          <p:spPr bwMode="auto">
            <a:xfrm rot="5400000">
              <a:off x="571642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6" name="Line 13"/>
            <p:cNvSpPr>
              <a:spLocks noChangeShapeType="1"/>
            </p:cNvSpPr>
            <p:nvPr/>
          </p:nvSpPr>
          <p:spPr bwMode="auto">
            <a:xfrm>
              <a:off x="5400956" y="3457001"/>
              <a:ext cx="58534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7" name="Line 13"/>
            <p:cNvSpPr>
              <a:spLocks noChangeShapeType="1"/>
            </p:cNvSpPr>
            <p:nvPr/>
          </p:nvSpPr>
          <p:spPr bwMode="auto">
            <a:xfrm rot="5400000">
              <a:off x="5160688" y="2924066"/>
              <a:ext cx="1065875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1410484" y="5985973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human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2027883" y="5985973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chimp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1598837" y="6146376"/>
            <a:ext cx="896644" cy="400110"/>
            <a:chOff x="5273875" y="6173340"/>
            <a:chExt cx="896644" cy="400110"/>
          </a:xfrm>
        </p:grpSpPr>
        <p:sp>
          <p:nvSpPr>
            <p:cNvPr id="121" name="TextBox 120"/>
            <p:cNvSpPr txBox="1"/>
            <p:nvPr/>
          </p:nvSpPr>
          <p:spPr>
            <a:xfrm>
              <a:off x="5273875" y="6173340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859215" y="617334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T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741922" y="4763741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13585" y="5325353"/>
            <a:ext cx="499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C,T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88C617-7127-ED45-9ABF-0034CD3D1591}"/>
              </a:ext>
            </a:extLst>
          </p:cNvPr>
          <p:cNvSpPr txBox="1"/>
          <p:nvPr/>
        </p:nvSpPr>
        <p:spPr>
          <a:xfrm>
            <a:off x="2940908" y="4494290"/>
            <a:ext cx="412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Is there overlap between {C} and {T}? 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ACD63146-6E6C-704D-8B3F-76701645AF74}"/>
              </a:ext>
            </a:extLst>
          </p:cNvPr>
          <p:cNvSpPr txBox="1">
            <a:spLocks/>
          </p:cNvSpPr>
          <p:nvPr/>
        </p:nvSpPr>
        <p:spPr>
          <a:xfrm>
            <a:off x="6556206" y="5302069"/>
            <a:ext cx="2382520" cy="1357598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sz="2000" dirty="0"/>
              <a:t>Let </a:t>
            </a:r>
            <a:r>
              <a:rPr lang="en-US" sz="2000" i="1" dirty="0" err="1"/>
              <a:t>s</a:t>
            </a:r>
            <a:r>
              <a:rPr lang="en-US" sz="2000" i="1" baseline="-25000" dirty="0" err="1"/>
              <a:t>i</a:t>
            </a:r>
            <a:r>
              <a:rPr lang="en-US" sz="2000" dirty="0"/>
              <a:t> denote the state of node </a:t>
            </a:r>
            <a:r>
              <a:rPr lang="en-US" sz="2000" i="1" dirty="0"/>
              <a:t>i</a:t>
            </a:r>
            <a:r>
              <a:rPr lang="en-US" sz="2000" dirty="0"/>
              <a:t> and </a:t>
            </a:r>
            <a:r>
              <a:rPr lang="en-US" sz="2000" i="1" dirty="0" err="1"/>
              <a:t>R</a:t>
            </a:r>
            <a:r>
              <a:rPr lang="en-US" sz="2000" i="1" baseline="-25000" dirty="0" err="1"/>
              <a:t>i</a:t>
            </a:r>
            <a:r>
              <a:rPr lang="en-US" sz="2000" dirty="0"/>
              <a:t> the set of possible states of node </a:t>
            </a:r>
            <a:r>
              <a:rPr lang="en-US" sz="2000" i="1" dirty="0"/>
              <a:t>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CB140DB-2F59-304A-A9AB-70CB903A9DA5}"/>
              </a:ext>
            </a:extLst>
          </p:cNvPr>
          <p:cNvSpPr txBox="1"/>
          <p:nvPr/>
        </p:nvSpPr>
        <p:spPr>
          <a:xfrm>
            <a:off x="2940908" y="4867191"/>
            <a:ext cx="4077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Then </a:t>
            </a:r>
            <a:r>
              <a:rPr lang="en-US" i="1" dirty="0"/>
              <a:t>R</a:t>
            </a:r>
            <a:r>
              <a:rPr lang="en-US" i="1" baseline="-25000" dirty="0"/>
              <a:t>3</a:t>
            </a:r>
            <a:r>
              <a:rPr lang="en-US" i="1" dirty="0"/>
              <a:t> = R</a:t>
            </a:r>
            <a:r>
              <a:rPr lang="en-US" i="1" baseline="-25000" dirty="0"/>
              <a:t>1</a:t>
            </a:r>
            <a:r>
              <a:rPr lang="en-US" baseline="-25000" dirty="0"/>
              <a:t> </a:t>
            </a:r>
            <a:r>
              <a:rPr lang="en-US" dirty="0"/>
              <a:t>+ </a:t>
            </a:r>
            <a:r>
              <a:rPr lang="en-US" i="1" dirty="0"/>
              <a:t>R</a:t>
            </a:r>
            <a:r>
              <a:rPr lang="en-US" i="1" baseline="-25000" dirty="0"/>
              <a:t>2</a:t>
            </a:r>
            <a:r>
              <a:rPr lang="en-US" i="1" dirty="0"/>
              <a:t> </a:t>
            </a:r>
            <a:r>
              <a:rPr lang="en-US" dirty="0"/>
              <a:t> = {C,T}</a:t>
            </a:r>
            <a:r>
              <a:rPr lang="en-US" i="1" dirty="0"/>
              <a:t> 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B6F4F54-D534-EF42-B1A0-476E1D949A28}"/>
              </a:ext>
            </a:extLst>
          </p:cNvPr>
          <p:cNvSpPr txBox="1"/>
          <p:nvPr/>
        </p:nvSpPr>
        <p:spPr>
          <a:xfrm>
            <a:off x="6764552" y="4494290"/>
            <a:ext cx="158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71FA225-AA62-0146-AE8C-11FF47624223}"/>
              </a:ext>
            </a:extLst>
          </p:cNvPr>
          <p:cNvSpPr txBox="1"/>
          <p:nvPr/>
        </p:nvSpPr>
        <p:spPr>
          <a:xfrm>
            <a:off x="1932823" y="5620323"/>
            <a:ext cx="49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1DD7A7D-291E-5344-82B7-5B0E1A7B33B5}"/>
              </a:ext>
            </a:extLst>
          </p:cNvPr>
          <p:cNvSpPr txBox="1"/>
          <p:nvPr/>
        </p:nvSpPr>
        <p:spPr>
          <a:xfrm>
            <a:off x="1443252" y="5833273"/>
            <a:ext cx="49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F60CB3-301F-6446-8444-6857D524E907}"/>
              </a:ext>
            </a:extLst>
          </p:cNvPr>
          <p:cNvSpPr txBox="1"/>
          <p:nvPr/>
        </p:nvSpPr>
        <p:spPr>
          <a:xfrm>
            <a:off x="2344637" y="5833273"/>
            <a:ext cx="49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838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0999" y="1243777"/>
            <a:ext cx="8557727" cy="2497494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Initialization: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i</a:t>
            </a:r>
            <a:r>
              <a:rPr lang="en-US" sz="2800" dirty="0"/>
              <a:t> = {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i</a:t>
            </a:r>
            <a:r>
              <a:rPr lang="en-US" sz="2800" dirty="0"/>
              <a:t>} for all tips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Traverse the tree from leaves to root (“post-order”)</a:t>
            </a:r>
          </a:p>
          <a:p>
            <a:pPr marL="342900" lvl="0" indent="-342900"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/>
              <a:t>Determine </a:t>
            </a:r>
            <a:r>
              <a:rPr lang="en-US" sz="2800" i="1" dirty="0"/>
              <a:t>R</a:t>
            </a:r>
            <a:r>
              <a:rPr lang="en-US" sz="2800" i="1" baseline="-25000" dirty="0"/>
              <a:t>i</a:t>
            </a:r>
            <a:r>
              <a:rPr lang="en-US" sz="2800" dirty="0"/>
              <a:t> of internal node </a:t>
            </a:r>
            <a:r>
              <a:rPr lang="en-US" sz="2800" i="1" dirty="0"/>
              <a:t>i</a:t>
            </a:r>
            <a:r>
              <a:rPr lang="en-US" sz="2800" dirty="0"/>
              <a:t> with children </a:t>
            </a:r>
            <a:r>
              <a:rPr lang="en-US" sz="2800" i="1" dirty="0"/>
              <a:t>j</a:t>
            </a:r>
            <a:r>
              <a:rPr lang="en-US" sz="2800" dirty="0"/>
              <a:t>, </a:t>
            </a:r>
            <a:r>
              <a:rPr lang="en-US" sz="2800" i="1" dirty="0"/>
              <a:t>k: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000" dirty="0"/>
              <a:t>1. Fitch’s algorithm: Bottom-up phase</a:t>
            </a:r>
            <a:br>
              <a:rPr lang="en-US" dirty="0"/>
            </a:br>
            <a:r>
              <a:rPr lang="en-US" sz="3800" i="1" dirty="0"/>
              <a:t>(Determine the set of possible states for each internal node)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293938" y="2820988"/>
          <a:ext cx="458946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4" imgW="2120760" imgH="507960" progId="Equation.3">
                  <p:embed/>
                </p:oleObj>
              </mc:Choice>
              <mc:Fallback>
                <p:oleObj name="Equation" r:id="rId4" imgW="2120760" imgH="5079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2820988"/>
                        <a:ext cx="4589462" cy="10160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AutoShape 17"/>
          <p:cNvSpPr>
            <a:spLocks noChangeArrowheads="1"/>
          </p:cNvSpPr>
          <p:nvPr/>
        </p:nvSpPr>
        <p:spPr bwMode="auto">
          <a:xfrm>
            <a:off x="570800" y="4090478"/>
            <a:ext cx="766916" cy="2241205"/>
          </a:xfrm>
          <a:prstGeom prst="upArrow">
            <a:avLst>
              <a:gd name="adj1" fmla="val 50000"/>
              <a:gd name="adj2" fmla="val 5048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algn="ctr"/>
            <a:endParaRPr lang="en-US" sz="2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1759297" y="4929887"/>
            <a:ext cx="585341" cy="1123511"/>
            <a:chOff x="5400956" y="2391128"/>
            <a:chExt cx="585341" cy="1608787"/>
          </a:xfrm>
        </p:grpSpPr>
        <p:sp>
          <p:nvSpPr>
            <p:cNvPr id="99" name="Line 13"/>
            <p:cNvSpPr>
              <a:spLocks noChangeShapeType="1"/>
            </p:cNvSpPr>
            <p:nvPr/>
          </p:nvSpPr>
          <p:spPr bwMode="auto">
            <a:xfrm rot="5400000">
              <a:off x="513108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0" name="Line 13"/>
            <p:cNvSpPr>
              <a:spLocks noChangeShapeType="1"/>
            </p:cNvSpPr>
            <p:nvPr/>
          </p:nvSpPr>
          <p:spPr bwMode="auto">
            <a:xfrm rot="5400000">
              <a:off x="5716423" y="3730042"/>
              <a:ext cx="539747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6" name="Line 13"/>
            <p:cNvSpPr>
              <a:spLocks noChangeShapeType="1"/>
            </p:cNvSpPr>
            <p:nvPr/>
          </p:nvSpPr>
          <p:spPr bwMode="auto">
            <a:xfrm>
              <a:off x="5400956" y="3457001"/>
              <a:ext cx="58534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7" name="Line 13"/>
            <p:cNvSpPr>
              <a:spLocks noChangeShapeType="1"/>
            </p:cNvSpPr>
            <p:nvPr/>
          </p:nvSpPr>
          <p:spPr bwMode="auto">
            <a:xfrm rot="5400000">
              <a:off x="5160688" y="2924066"/>
              <a:ext cx="1065875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468708" y="6146376"/>
            <a:ext cx="1238497" cy="400110"/>
            <a:chOff x="5143746" y="6173340"/>
            <a:chExt cx="1238497" cy="400110"/>
          </a:xfrm>
        </p:grpSpPr>
        <p:sp>
          <p:nvSpPr>
            <p:cNvPr id="121" name="TextBox 120"/>
            <p:cNvSpPr txBox="1"/>
            <p:nvPr/>
          </p:nvSpPr>
          <p:spPr>
            <a:xfrm>
              <a:off x="5143746" y="6173340"/>
              <a:ext cx="5989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C, A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859215" y="6173340"/>
              <a:ext cx="5230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</a:rPr>
                <a:t>A,T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741922" y="4763741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13585" y="532535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ACD63146-6E6C-704D-8B3F-76701645AF74}"/>
              </a:ext>
            </a:extLst>
          </p:cNvPr>
          <p:cNvSpPr txBox="1">
            <a:spLocks/>
          </p:cNvSpPr>
          <p:nvPr/>
        </p:nvSpPr>
        <p:spPr>
          <a:xfrm>
            <a:off x="6556206" y="5302069"/>
            <a:ext cx="2382520" cy="1357598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lvl="0"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sz="2000" dirty="0"/>
              <a:t>Let </a:t>
            </a:r>
            <a:r>
              <a:rPr lang="en-US" sz="2000" i="1" dirty="0" err="1"/>
              <a:t>s</a:t>
            </a:r>
            <a:r>
              <a:rPr lang="en-US" sz="2000" i="1" baseline="-25000" dirty="0" err="1"/>
              <a:t>i</a:t>
            </a:r>
            <a:r>
              <a:rPr lang="en-US" sz="2000" dirty="0"/>
              <a:t> denote the state of node </a:t>
            </a:r>
            <a:r>
              <a:rPr lang="en-US" sz="2000" i="1" dirty="0"/>
              <a:t>i</a:t>
            </a:r>
            <a:r>
              <a:rPr lang="en-US" sz="2000" dirty="0"/>
              <a:t> and </a:t>
            </a:r>
            <a:r>
              <a:rPr lang="en-US" sz="2000" i="1" dirty="0" err="1"/>
              <a:t>R</a:t>
            </a:r>
            <a:r>
              <a:rPr lang="en-US" sz="2000" i="1" baseline="-25000" dirty="0" err="1"/>
              <a:t>i</a:t>
            </a:r>
            <a:r>
              <a:rPr lang="en-US" sz="2000" dirty="0"/>
              <a:t> the set of possible states of node </a:t>
            </a:r>
            <a:r>
              <a:rPr lang="en-US" sz="2000" i="1" dirty="0"/>
              <a:t>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CB140DB-2F59-304A-A9AB-70CB903A9DA5}"/>
              </a:ext>
            </a:extLst>
          </p:cNvPr>
          <p:cNvSpPr txBox="1"/>
          <p:nvPr/>
        </p:nvSpPr>
        <p:spPr>
          <a:xfrm>
            <a:off x="2940908" y="4867191"/>
            <a:ext cx="4077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Then </a:t>
            </a:r>
            <a:r>
              <a:rPr lang="en-US" i="1" dirty="0"/>
              <a:t>R</a:t>
            </a:r>
            <a:r>
              <a:rPr lang="en-US" i="1" baseline="-25000" dirty="0"/>
              <a:t>3</a:t>
            </a:r>
            <a:r>
              <a:rPr lang="en-US" i="1" dirty="0"/>
              <a:t> = </a:t>
            </a:r>
            <a:r>
              <a:rPr lang="en-US" dirty="0"/>
              <a:t>overlap(</a:t>
            </a:r>
            <a:r>
              <a:rPr lang="en-US" i="1" dirty="0"/>
              <a:t>R</a:t>
            </a:r>
            <a:r>
              <a:rPr lang="en-US" i="1" baseline="-25000" dirty="0"/>
              <a:t>1</a:t>
            </a:r>
            <a:r>
              <a:rPr lang="en-US" dirty="0"/>
              <a:t>,</a:t>
            </a:r>
            <a:r>
              <a:rPr lang="en-US" baseline="-25000" dirty="0"/>
              <a:t> </a:t>
            </a:r>
            <a:r>
              <a:rPr lang="en-US" i="1" dirty="0"/>
              <a:t>R</a:t>
            </a:r>
            <a:r>
              <a:rPr lang="en-US" i="1" baseline="-25000" dirty="0"/>
              <a:t>2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/>
              <a:t> = {A}</a:t>
            </a:r>
            <a:r>
              <a:rPr lang="en-US" i="1" dirty="0"/>
              <a:t> 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71FA225-AA62-0146-AE8C-11FF47624223}"/>
              </a:ext>
            </a:extLst>
          </p:cNvPr>
          <p:cNvSpPr txBox="1"/>
          <p:nvPr/>
        </p:nvSpPr>
        <p:spPr>
          <a:xfrm>
            <a:off x="1932823" y="5620323"/>
            <a:ext cx="49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1DD7A7D-291E-5344-82B7-5B0E1A7B33B5}"/>
              </a:ext>
            </a:extLst>
          </p:cNvPr>
          <p:cNvSpPr txBox="1"/>
          <p:nvPr/>
        </p:nvSpPr>
        <p:spPr>
          <a:xfrm>
            <a:off x="1430841" y="5833273"/>
            <a:ext cx="49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F60CB3-301F-6446-8444-6857D524E907}"/>
              </a:ext>
            </a:extLst>
          </p:cNvPr>
          <p:cNvSpPr txBox="1"/>
          <p:nvPr/>
        </p:nvSpPr>
        <p:spPr>
          <a:xfrm>
            <a:off x="2344637" y="5833273"/>
            <a:ext cx="49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0D4A70-996C-0B43-8720-9AAA42A7BE90}"/>
              </a:ext>
            </a:extLst>
          </p:cNvPr>
          <p:cNvSpPr txBox="1"/>
          <p:nvPr/>
        </p:nvSpPr>
        <p:spPr>
          <a:xfrm>
            <a:off x="2940907" y="4494290"/>
            <a:ext cx="4455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Is there overlap between {C,A} and {A,T}?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770817-1717-7B47-A691-7AE19A3576E3}"/>
              </a:ext>
            </a:extLst>
          </p:cNvPr>
          <p:cNvSpPr txBox="1"/>
          <p:nvPr/>
        </p:nvSpPr>
        <p:spPr>
          <a:xfrm>
            <a:off x="7296985" y="4494290"/>
            <a:ext cx="158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94018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29604</TotalTime>
  <Words>1187</Words>
  <Application>Microsoft Macintosh PowerPoint</Application>
  <PresentationFormat>On-screen Show (4:3)</PresentationFormat>
  <Paragraphs>241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Comic Sans MS</vt:lpstr>
      <vt:lpstr>Garamond</vt:lpstr>
      <vt:lpstr>Helvetica Neue</vt:lpstr>
      <vt:lpstr>Wingdings</vt:lpstr>
      <vt:lpstr>Office Theme</vt:lpstr>
      <vt:lpstr>Equation</vt:lpstr>
      <vt:lpstr>PowerPoint Presentation</vt:lpstr>
      <vt:lpstr>Parsimony Small Parsimony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And now back to the “big” parsimony problem …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jht</dc:creator>
  <cp:lastModifiedBy>Brian Beliveau</cp:lastModifiedBy>
  <cp:revision>242</cp:revision>
  <cp:lastPrinted>2011-02-03T21:36:14Z</cp:lastPrinted>
  <dcterms:created xsi:type="dcterms:W3CDTF">2010-01-21T01:25:16Z</dcterms:created>
  <dcterms:modified xsi:type="dcterms:W3CDTF">2020-02-19T01:36:49Z</dcterms:modified>
</cp:coreProperties>
</file>