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90575" indent="-333375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90575" indent="-333375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spcBef>
                <a:spcPts val="600"/>
              </a:spcBef>
              <a:buFont typeface="Helvetica Neue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buFont typeface="Helvetica Neue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45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8413191" y="6406426"/>
            <a:ext cx="273609" cy="26497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946" y="6245225"/>
            <a:ext cx="301854" cy="289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"/>
          <p:cNvSpPr txBox="1"/>
          <p:nvPr>
            <p:ph type="ctrTitle"/>
          </p:nvPr>
        </p:nvSpPr>
        <p:spPr>
          <a:xfrm>
            <a:off x="0" y="1295400"/>
            <a:ext cx="9144000" cy="1470025"/>
          </a:xfrm>
          <a:prstGeom prst="rect">
            <a:avLst/>
          </a:prstGeom>
        </p:spPr>
        <p:txBody>
          <a:bodyPr/>
          <a:lstStyle/>
          <a:p>
            <a:pPr defTabSz="576072">
              <a:defRPr b="1" sz="4536"/>
            </a:pPr>
            <a:r>
              <a:t>Programming: </a:t>
            </a:r>
            <a:br/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The Next Step</a:t>
            </a:r>
          </a:p>
        </p:txBody>
      </p:sp>
      <p:sp>
        <p:nvSpPr>
          <p:cNvPr id="257" name="Rectangle 3"/>
          <p:cNvSpPr txBox="1"/>
          <p:nvPr>
            <p:ph type="subTitle" sz="half" idx="1"/>
          </p:nvPr>
        </p:nvSpPr>
        <p:spPr>
          <a:xfrm>
            <a:off x="762000" y="3657600"/>
            <a:ext cx="7467600" cy="175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Genome 559: Introduction to Statistical and Computational Genomics</a:t>
            </a:r>
          </a:p>
          <a:p>
            <a:pPr>
              <a:spcBef>
                <a:spcPts val="600"/>
              </a:spcBef>
              <a:defRPr b="1" sz="2800"/>
            </a:pPr>
            <a:r>
              <a:t>Elhanan Borenstein</a:t>
            </a:r>
          </a:p>
        </p:txBody>
      </p:sp>
      <p:sp>
        <p:nvSpPr>
          <p:cNvPr id="258" name="(and Brian Beliveau)"/>
          <p:cNvSpPr txBox="1"/>
          <p:nvPr/>
        </p:nvSpPr>
        <p:spPr>
          <a:xfrm>
            <a:off x="3427717" y="5418480"/>
            <a:ext cx="2136166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(and Brian Beliveau)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Dictionaries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Dictionaries practice</a:t>
            </a:r>
          </a:p>
        </p:txBody>
      </p:sp>
      <p:sp>
        <p:nvSpPr>
          <p:cNvPr id="316" name="Input files can be downloaded from:…"/>
          <p:cNvSpPr txBox="1"/>
          <p:nvPr/>
        </p:nvSpPr>
        <p:spPr>
          <a:xfrm>
            <a:off x="1336627" y="3945280"/>
            <a:ext cx="6470746" cy="945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t>Input files can be downloaded from:</a:t>
            </a:r>
          </a:p>
          <a:p>
            <a:pPr algn="ctr">
              <a:defRPr sz="2800">
                <a:solidFill>
                  <a:srgbClr val="0433FF"/>
                </a:solidFill>
              </a:defRPr>
            </a:pPr>
            <a:r>
              <a:t>beliveau.io/gen559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Sample problem #1</a:t>
            </a:r>
          </a:p>
        </p:txBody>
      </p:sp>
      <p:sp>
        <p:nvSpPr>
          <p:cNvPr id="319" name="Content Placeholder 2"/>
          <p:cNvSpPr txBox="1"/>
          <p:nvPr/>
        </p:nvSpPr>
        <p:spPr>
          <a:xfrm>
            <a:off x="696738" y="3240371"/>
            <a:ext cx="7750524" cy="2849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228600">
              <a:spcBef>
                <a:spcPts val="14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file ‘counts1.txt’ contains gene expression data from a single cell RNA sequencing experiment (tab-delimited)</a:t>
            </a:r>
          </a:p>
          <a:p>
            <a:pPr marL="571500" indent="-228600">
              <a:spcBef>
                <a:spcPts val="14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Write a program ‘chroms.py’ that prints how many distinct chromosomes are mapped to in the dataset</a:t>
            </a:r>
          </a:p>
        </p:txBody>
      </p:sp>
      <p:sp>
        <p:nvSpPr>
          <p:cNvPr id="320" name="Each column is a single cell"/>
          <p:cNvSpPr txBox="1"/>
          <p:nvPr/>
        </p:nvSpPr>
        <p:spPr>
          <a:xfrm>
            <a:off x="4785936" y="1319899"/>
            <a:ext cx="291980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Each column is a single cell</a:t>
            </a:r>
          </a:p>
        </p:txBody>
      </p:sp>
      <p:sp>
        <p:nvSpPr>
          <p:cNvPr id="321" name="Line"/>
          <p:cNvSpPr/>
          <p:nvPr/>
        </p:nvSpPr>
        <p:spPr>
          <a:xfrm>
            <a:off x="4114800" y="1723575"/>
            <a:ext cx="426208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Refseq…"/>
          <p:cNvSpPr txBox="1"/>
          <p:nvPr/>
        </p:nvSpPr>
        <p:spPr>
          <a:xfrm>
            <a:off x="239336" y="1040499"/>
            <a:ext cx="8873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Refseq</a:t>
            </a:r>
          </a:p>
          <a:p>
            <a:pPr algn="ctr"/>
            <a:r>
              <a:t>ID</a:t>
            </a:r>
          </a:p>
        </p:txBody>
      </p:sp>
      <p:sp>
        <p:nvSpPr>
          <p:cNvPr id="323" name="Chrom"/>
          <p:cNvSpPr txBox="1"/>
          <p:nvPr/>
        </p:nvSpPr>
        <p:spPr>
          <a:xfrm>
            <a:off x="1204536" y="1319899"/>
            <a:ext cx="794513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Chrom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38" y="1864413"/>
            <a:ext cx="7750524" cy="98005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tart"/>
          <p:cNvSpPr txBox="1"/>
          <p:nvPr/>
        </p:nvSpPr>
        <p:spPr>
          <a:xfrm>
            <a:off x="2076925" y="1319899"/>
            <a:ext cx="595174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Start</a:t>
            </a:r>
          </a:p>
        </p:txBody>
      </p:sp>
      <p:sp>
        <p:nvSpPr>
          <p:cNvPr id="326" name="Stop"/>
          <p:cNvSpPr txBox="1"/>
          <p:nvPr/>
        </p:nvSpPr>
        <p:spPr>
          <a:xfrm>
            <a:off x="3270725" y="1319899"/>
            <a:ext cx="59105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Solution #1</a:t>
            </a:r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92200"/>
            <a:ext cx="6680761" cy="441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5664200"/>
            <a:ext cx="89916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Sample problem #2</a:t>
            </a:r>
          </a:p>
        </p:txBody>
      </p:sp>
      <p:sp>
        <p:nvSpPr>
          <p:cNvPr id="333" name="Content Placeholder 2"/>
          <p:cNvSpPr txBox="1"/>
          <p:nvPr/>
        </p:nvSpPr>
        <p:spPr>
          <a:xfrm>
            <a:off x="436860" y="3024541"/>
            <a:ext cx="7750523" cy="3281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228600">
              <a:spcBef>
                <a:spcPts val="14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file ‘counts2.txt’ has the same format as ‘counts1.txt’</a:t>
            </a:r>
          </a:p>
          <a:p>
            <a:pPr marL="571500" indent="-228600">
              <a:spcBef>
                <a:spcPts val="14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Write a program ‘chrom-counts.py’ that prints to the terminal how many times each chromosome is mapped to in total between the two datasets (counts1 and counts2) in the format “chrom \t count” </a:t>
            </a:r>
          </a:p>
        </p:txBody>
      </p:sp>
      <p:sp>
        <p:nvSpPr>
          <p:cNvPr id="334" name="Each column is a single cell"/>
          <p:cNvSpPr txBox="1"/>
          <p:nvPr/>
        </p:nvSpPr>
        <p:spPr>
          <a:xfrm>
            <a:off x="4785936" y="1319899"/>
            <a:ext cx="291980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Each column is a single cell</a:t>
            </a:r>
          </a:p>
        </p:txBody>
      </p:sp>
      <p:sp>
        <p:nvSpPr>
          <p:cNvPr id="335" name="Line"/>
          <p:cNvSpPr/>
          <p:nvPr/>
        </p:nvSpPr>
        <p:spPr>
          <a:xfrm>
            <a:off x="4114800" y="1723575"/>
            <a:ext cx="426208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Refseq…"/>
          <p:cNvSpPr txBox="1"/>
          <p:nvPr/>
        </p:nvSpPr>
        <p:spPr>
          <a:xfrm>
            <a:off x="239336" y="1040499"/>
            <a:ext cx="8873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Refseq</a:t>
            </a:r>
          </a:p>
          <a:p>
            <a:pPr algn="ctr"/>
            <a:r>
              <a:t>ID</a:t>
            </a:r>
          </a:p>
        </p:txBody>
      </p:sp>
      <p:sp>
        <p:nvSpPr>
          <p:cNvPr id="337" name="Chrom"/>
          <p:cNvSpPr txBox="1"/>
          <p:nvPr/>
        </p:nvSpPr>
        <p:spPr>
          <a:xfrm>
            <a:off x="1204536" y="1319899"/>
            <a:ext cx="794513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Chrom</a:t>
            </a: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38" y="1864413"/>
            <a:ext cx="7750524" cy="98005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tart"/>
          <p:cNvSpPr txBox="1"/>
          <p:nvPr/>
        </p:nvSpPr>
        <p:spPr>
          <a:xfrm>
            <a:off x="2076925" y="1319899"/>
            <a:ext cx="595174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Start</a:t>
            </a:r>
          </a:p>
        </p:txBody>
      </p:sp>
      <p:sp>
        <p:nvSpPr>
          <p:cNvPr id="340" name="Stop"/>
          <p:cNvSpPr txBox="1"/>
          <p:nvPr/>
        </p:nvSpPr>
        <p:spPr>
          <a:xfrm>
            <a:off x="3270725" y="1319899"/>
            <a:ext cx="59105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Solution #2</a:t>
            </a:r>
          </a:p>
        </p:txBody>
      </p:sp>
      <p:grpSp>
        <p:nvGrpSpPr>
          <p:cNvPr id="345" name="Group"/>
          <p:cNvGrpSpPr/>
          <p:nvPr/>
        </p:nvGrpSpPr>
        <p:grpSpPr>
          <a:xfrm>
            <a:off x="251988" y="1278601"/>
            <a:ext cx="8640024" cy="3810001"/>
            <a:chOff x="0" y="0"/>
            <a:chExt cx="8640022" cy="3810000"/>
          </a:xfrm>
        </p:grpSpPr>
        <p:pic>
          <p:nvPicPr>
            <p:cNvPr id="34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88781" cy="381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72638" y="0"/>
              <a:ext cx="4467385" cy="381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5301" y="5279174"/>
            <a:ext cx="8313398" cy="883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Challenge problem</a:t>
            </a:r>
          </a:p>
        </p:txBody>
      </p:sp>
      <p:sp>
        <p:nvSpPr>
          <p:cNvPr id="349" name="Content Placeholder 2"/>
          <p:cNvSpPr txBox="1"/>
          <p:nvPr/>
        </p:nvSpPr>
        <p:spPr>
          <a:xfrm>
            <a:off x="696738" y="2972604"/>
            <a:ext cx="7750524" cy="224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71500" indent="-228600">
              <a:spcBef>
                <a:spcPts val="14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Write a program ‘counts-filter.py’ that prints to the terminal only transcripts whose average expression is &gt;0.5 transcripts per cell in total over the two datasets (counts1 and counts2) in the format “ID \t average expression” </a:t>
            </a:r>
          </a:p>
        </p:txBody>
      </p:sp>
      <p:sp>
        <p:nvSpPr>
          <p:cNvPr id="350" name="Each column is a single cell"/>
          <p:cNvSpPr txBox="1"/>
          <p:nvPr/>
        </p:nvSpPr>
        <p:spPr>
          <a:xfrm>
            <a:off x="4785936" y="1319899"/>
            <a:ext cx="291980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Each column is a single cell</a:t>
            </a:r>
          </a:p>
        </p:txBody>
      </p:sp>
      <p:sp>
        <p:nvSpPr>
          <p:cNvPr id="351" name="Line"/>
          <p:cNvSpPr/>
          <p:nvPr/>
        </p:nvSpPr>
        <p:spPr>
          <a:xfrm>
            <a:off x="4114800" y="1723575"/>
            <a:ext cx="426208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Refseq…"/>
          <p:cNvSpPr txBox="1"/>
          <p:nvPr/>
        </p:nvSpPr>
        <p:spPr>
          <a:xfrm>
            <a:off x="239336" y="1040499"/>
            <a:ext cx="8873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Refseq</a:t>
            </a:r>
          </a:p>
          <a:p>
            <a:pPr algn="ctr"/>
            <a:r>
              <a:t>ID</a:t>
            </a:r>
          </a:p>
        </p:txBody>
      </p:sp>
      <p:sp>
        <p:nvSpPr>
          <p:cNvPr id="353" name="Chrom"/>
          <p:cNvSpPr txBox="1"/>
          <p:nvPr/>
        </p:nvSpPr>
        <p:spPr>
          <a:xfrm>
            <a:off x="1204536" y="1319899"/>
            <a:ext cx="794513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Chrom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38" y="1864413"/>
            <a:ext cx="7750524" cy="980055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tart"/>
          <p:cNvSpPr txBox="1"/>
          <p:nvPr/>
        </p:nvSpPr>
        <p:spPr>
          <a:xfrm>
            <a:off x="2076925" y="1319899"/>
            <a:ext cx="595174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Start</a:t>
            </a:r>
          </a:p>
        </p:txBody>
      </p:sp>
      <p:sp>
        <p:nvSpPr>
          <p:cNvPr id="356" name="Stop"/>
          <p:cNvSpPr txBox="1"/>
          <p:nvPr/>
        </p:nvSpPr>
        <p:spPr>
          <a:xfrm>
            <a:off x="3270725" y="1319899"/>
            <a:ext cx="59105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Challenge Solution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64" y="5646489"/>
            <a:ext cx="8163272" cy="935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" name="Group"/>
          <p:cNvGrpSpPr/>
          <p:nvPr/>
        </p:nvGrpSpPr>
        <p:grpSpPr>
          <a:xfrm>
            <a:off x="174397" y="961676"/>
            <a:ext cx="8795206" cy="4575524"/>
            <a:chOff x="0" y="0"/>
            <a:chExt cx="8795205" cy="4575523"/>
          </a:xfrm>
        </p:grpSpPr>
        <p:pic>
          <p:nvPicPr>
            <p:cNvPr id="36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24054" cy="4575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08955" y="1761"/>
              <a:ext cx="4286251" cy="457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About 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me</a:t>
            </a:r>
          </a:p>
        </p:txBody>
      </p:sp>
      <p:sp>
        <p:nvSpPr>
          <p:cNvPr id="261" name="Assistant Prof in Genome Scien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Assistant Prof in Genome Sciences</a:t>
            </a:r>
          </a:p>
          <a:p>
            <a:pPr>
              <a:spcBef>
                <a:spcPts val="3000"/>
              </a:spcBef>
            </a:pPr>
            <a:r>
              <a:rPr b="1"/>
              <a:t>Training:</a:t>
            </a:r>
            <a:r>
              <a:t> chemical engineering, molecular bio, genetics, biophysics, (</a:t>
            </a:r>
            <a:r>
              <a:rPr i="1"/>
              <a:t>bioinformatics</a:t>
            </a:r>
            <a:r>
              <a:t>)</a:t>
            </a:r>
          </a:p>
          <a:p>
            <a:pPr>
              <a:spcBef>
                <a:spcPts val="3000"/>
              </a:spcBef>
            </a:pPr>
            <a:r>
              <a:rPr b="1"/>
              <a:t>Research: </a:t>
            </a:r>
            <a:r>
              <a:t>technology development, microscopy, 3D genome organization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y Python journe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Python journey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75" y="1444416"/>
            <a:ext cx="3842615" cy="396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377" y="1444416"/>
            <a:ext cx="4086402" cy="396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5578" y="5508236"/>
            <a:ext cx="4772844" cy="129189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2011"/>
          <p:cNvSpPr txBox="1"/>
          <p:nvPr/>
        </p:nvSpPr>
        <p:spPr>
          <a:xfrm>
            <a:off x="513118" y="985324"/>
            <a:ext cx="612547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2011</a:t>
            </a:r>
          </a:p>
        </p:txBody>
      </p:sp>
      <p:sp>
        <p:nvSpPr>
          <p:cNvPr id="268" name="2017"/>
          <p:cNvSpPr txBox="1"/>
          <p:nvPr/>
        </p:nvSpPr>
        <p:spPr>
          <a:xfrm>
            <a:off x="7929918" y="985324"/>
            <a:ext cx="612547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2017</a:t>
            </a:r>
          </a:p>
        </p:txBody>
      </p:sp>
      <p:sp>
        <p:nvSpPr>
          <p:cNvPr id="269" name="By taking this class, you are already *way* ahead of where I was as a PhD student!!!"/>
          <p:cNvSpPr txBox="1"/>
          <p:nvPr/>
        </p:nvSpPr>
        <p:spPr>
          <a:xfrm>
            <a:off x="256539" y="122580"/>
            <a:ext cx="8694421" cy="42794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By taking this class, you are already *way* ahead of where I was as a PhD student!!!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 quick review</a:t>
            </a:r>
          </a:p>
        </p:txBody>
      </p:sp>
      <p:grpSp>
        <p:nvGrpSpPr>
          <p:cNvPr id="274" name="Content Placeholder 2"/>
          <p:cNvGrpSpPr/>
          <p:nvPr/>
        </p:nvGrpSpPr>
        <p:grpSpPr>
          <a:xfrm>
            <a:off x="381000" y="1066799"/>
            <a:ext cx="8382000" cy="5334001"/>
            <a:chOff x="0" y="0"/>
            <a:chExt cx="8382000" cy="5333999"/>
          </a:xfrm>
        </p:grpSpPr>
        <p:sp>
          <p:nvSpPr>
            <p:cNvPr id="272" name="Rectangle"/>
            <p:cNvSpPr/>
            <p:nvPr/>
          </p:nvSpPr>
          <p:spPr>
            <a:xfrm>
              <a:off x="0" y="0"/>
              <a:ext cx="8382000" cy="5334000"/>
            </a:xfrm>
            <a:prstGeom prst="rect">
              <a:avLst/>
            </a:prstGeom>
            <a:solidFill>
              <a:srgbClr val="FDEADA"/>
            </a:solidFill>
            <a:ln w="12700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73" name="Dictionaries:…"/>
            <p:cNvSpPr/>
            <p:nvPr/>
          </p:nvSpPr>
          <p:spPr>
            <a:xfrm>
              <a:off x="0" y="0"/>
              <a:ext cx="83820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3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Dictionaries: 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key:value pairs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a.k.a. hash tables, lookup tables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Examples:</a:t>
              </a:r>
            </a:p>
            <a:p>
              <a:pPr lvl="2" marL="12573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Word and definition</a:t>
              </a:r>
            </a:p>
            <a:p>
              <a:pPr lvl="2" marL="12573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Name and phone number</a:t>
              </a:r>
            </a:p>
            <a:p>
              <a:pPr lvl="2" marL="12573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Gene name and score</a:t>
              </a:r>
            </a:p>
            <a:p>
              <a:pPr lvl="2" marL="12573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Username and password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Dictionaries are useful when you want to look up some data (value) based on a key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b="1" sz="2400"/>
              </a:pPr>
              <a:r>
                <a:t>Each key can appear only once</a:t>
              </a:r>
            </a:p>
            <a:p>
              <a:pPr lvl="1" marL="8001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8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  <a:p>
              <a:pPr marL="342900" indent="-342900">
                <a:spcBef>
                  <a:spcPts val="600"/>
                </a:spcBef>
                <a:buClr>
                  <a:srgbClr val="0070C0"/>
                </a:buClr>
                <a:buSzPct val="100000"/>
                <a:buChar char="▪"/>
                <a:defRPr sz="3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Standard I/O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32"/>
          <p:cNvGrpSpPr/>
          <p:nvPr/>
        </p:nvGrpSpPr>
        <p:grpSpPr>
          <a:xfrm>
            <a:off x="4169759" y="3869959"/>
            <a:ext cx="4355078" cy="2397233"/>
            <a:chOff x="0" y="0"/>
            <a:chExt cx="4355076" cy="2397231"/>
          </a:xfrm>
        </p:grpSpPr>
        <p:sp>
          <p:nvSpPr>
            <p:cNvPr id="276" name="TextBox 4"/>
            <p:cNvSpPr txBox="1"/>
            <p:nvPr/>
          </p:nvSpPr>
          <p:spPr>
            <a:xfrm>
              <a:off x="3058559" y="609600"/>
              <a:ext cx="1296518" cy="1774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600"/>
              </a:pPr>
              <a:r>
                <a:t>0   val1</a:t>
              </a:r>
            </a:p>
            <a:p>
              <a:pPr>
                <a:defRPr b="1" sz="1600"/>
              </a:pPr>
              <a:r>
                <a:t>1   val2</a:t>
              </a:r>
            </a:p>
            <a:p>
              <a:pPr>
                <a:defRPr b="1" sz="1600"/>
              </a:pPr>
              <a:r>
                <a:t>2   val3</a:t>
              </a:r>
            </a:p>
            <a:p>
              <a:pPr>
                <a:defRPr b="1" sz="1600"/>
              </a:pPr>
              <a:r>
                <a:t>3   val4</a:t>
              </a:r>
            </a:p>
            <a:p>
              <a:pPr>
                <a:defRPr b="1" sz="1600"/>
              </a:pPr>
              <a:r>
                <a:t>4   val5</a:t>
              </a:r>
            </a:p>
            <a:p>
              <a:pPr>
                <a:defRPr b="1" sz="1600"/>
              </a:pPr>
              <a:r>
                <a:t> …</a:t>
              </a:r>
            </a:p>
            <a:p>
              <a:pPr>
                <a:defRPr b="1" sz="1600"/>
              </a:pPr>
              <a:r>
                <a:t>max last_val</a:t>
              </a:r>
            </a:p>
          </p:txBody>
        </p:sp>
        <p:sp>
          <p:nvSpPr>
            <p:cNvPr id="277" name="TextBox 13"/>
            <p:cNvSpPr txBox="1"/>
            <p:nvPr/>
          </p:nvSpPr>
          <p:spPr>
            <a:xfrm>
              <a:off x="1524000" y="0"/>
              <a:ext cx="976478" cy="364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0070C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by value:</a:t>
              </a:r>
            </a:p>
          </p:txBody>
        </p:sp>
        <p:sp>
          <p:nvSpPr>
            <p:cNvPr id="278" name="Straight Arrow Connector 15"/>
            <p:cNvSpPr/>
            <p:nvPr/>
          </p:nvSpPr>
          <p:spPr>
            <a:xfrm>
              <a:off x="2438400" y="776514"/>
              <a:ext cx="533401" cy="1588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Straight Arrow Connector 16"/>
            <p:cNvSpPr/>
            <p:nvPr/>
          </p:nvSpPr>
          <p:spPr>
            <a:xfrm>
              <a:off x="2438400" y="1017814"/>
              <a:ext cx="533401" cy="1588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Straight Arrow Connector 17"/>
            <p:cNvSpPr/>
            <p:nvPr/>
          </p:nvSpPr>
          <p:spPr>
            <a:xfrm>
              <a:off x="2438400" y="1741714"/>
              <a:ext cx="533401" cy="1588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Straight Arrow Connector 19"/>
            <p:cNvSpPr/>
            <p:nvPr/>
          </p:nvSpPr>
          <p:spPr>
            <a:xfrm>
              <a:off x="2438400" y="2224314"/>
              <a:ext cx="533401" cy="1588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Straight Arrow Connector 20"/>
            <p:cNvSpPr/>
            <p:nvPr/>
          </p:nvSpPr>
          <p:spPr>
            <a:xfrm>
              <a:off x="2438400" y="1259114"/>
              <a:ext cx="533401" cy="1588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Straight Arrow Connector 21"/>
            <p:cNvSpPr/>
            <p:nvPr/>
          </p:nvSpPr>
          <p:spPr>
            <a:xfrm>
              <a:off x="2438400" y="1500414"/>
              <a:ext cx="533401" cy="1589"/>
            </a:xfrm>
            <a:prstGeom prst="line">
              <a:avLst/>
            </a:pr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TextBox 22"/>
            <p:cNvSpPr txBox="1"/>
            <p:nvPr/>
          </p:nvSpPr>
          <p:spPr>
            <a:xfrm>
              <a:off x="0" y="624114"/>
              <a:ext cx="1621308" cy="302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val1 </a:t>
              </a:r>
              <a:r>
                <a:t>?</a:t>
              </a:r>
            </a:p>
          </p:txBody>
        </p:sp>
        <p:sp>
          <p:nvSpPr>
            <p:cNvPr id="285" name="TextBox 23"/>
            <p:cNvSpPr txBox="1"/>
            <p:nvPr/>
          </p:nvSpPr>
          <p:spPr>
            <a:xfrm>
              <a:off x="0" y="869151"/>
              <a:ext cx="1621308" cy="302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val2 </a:t>
              </a:r>
              <a:r>
                <a:t>?</a:t>
              </a:r>
            </a:p>
          </p:txBody>
        </p:sp>
        <p:sp>
          <p:nvSpPr>
            <p:cNvPr id="286" name="TextBox 24"/>
            <p:cNvSpPr txBox="1"/>
            <p:nvPr/>
          </p:nvSpPr>
          <p:spPr>
            <a:xfrm>
              <a:off x="0" y="1114187"/>
              <a:ext cx="1621308" cy="302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val3 </a:t>
              </a:r>
              <a:r>
                <a:t>?</a:t>
              </a:r>
            </a:p>
          </p:txBody>
        </p:sp>
        <p:sp>
          <p:nvSpPr>
            <p:cNvPr id="287" name="TextBox 25"/>
            <p:cNvSpPr txBox="1"/>
            <p:nvPr/>
          </p:nvSpPr>
          <p:spPr>
            <a:xfrm>
              <a:off x="0" y="1359225"/>
              <a:ext cx="1621308" cy="302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val4 </a:t>
              </a:r>
              <a:r>
                <a:t>?</a:t>
              </a:r>
            </a:p>
          </p:txBody>
        </p:sp>
        <p:sp>
          <p:nvSpPr>
            <p:cNvPr id="288" name="TextBox 26"/>
            <p:cNvSpPr txBox="1"/>
            <p:nvPr/>
          </p:nvSpPr>
          <p:spPr>
            <a:xfrm>
              <a:off x="0" y="1604262"/>
              <a:ext cx="1621308" cy="302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val5 </a:t>
              </a:r>
              <a:r>
                <a:t>?</a:t>
              </a:r>
            </a:p>
          </p:txBody>
        </p:sp>
        <p:sp>
          <p:nvSpPr>
            <p:cNvPr id="289" name="TextBox 27"/>
            <p:cNvSpPr txBox="1"/>
            <p:nvPr/>
          </p:nvSpPr>
          <p:spPr>
            <a:xfrm>
              <a:off x="0" y="2094338"/>
              <a:ext cx="1917345" cy="302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is  </a:t>
              </a:r>
              <a:r>
                <a:rPr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 Neue"/>
                </a:rPr>
                <a:t>myVal == last_val </a:t>
              </a:r>
              <a:r>
                <a:t>?</a:t>
              </a:r>
            </a:p>
          </p:txBody>
        </p:sp>
        <p:sp>
          <p:nvSpPr>
            <p:cNvPr id="290" name="Left Brace 29"/>
            <p:cNvSpPr/>
            <p:nvPr/>
          </p:nvSpPr>
          <p:spPr>
            <a:xfrm rot="5400000">
              <a:off x="1801232" y="-1267833"/>
              <a:ext cx="228601" cy="352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48"/>
                    <a:pt x="10800" y="21483"/>
                  </a:cubicBezTo>
                  <a:lnTo>
                    <a:pt x="10800" y="10917"/>
                  </a:lnTo>
                  <a:cubicBezTo>
                    <a:pt x="10800" y="10852"/>
                    <a:pt x="5965" y="10800"/>
                    <a:pt x="0" y="10800"/>
                  </a:cubicBezTo>
                  <a:cubicBezTo>
                    <a:pt x="5965" y="10800"/>
                    <a:pt x="10800" y="10748"/>
                    <a:pt x="10800" y="10683"/>
                  </a:cubicBezTo>
                  <a:lnTo>
                    <a:pt x="10800" y="117"/>
                  </a:lnTo>
                  <a:cubicBezTo>
                    <a:pt x="10800" y="52"/>
                    <a:pt x="15635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  <p:grpSp>
        <p:nvGrpSpPr>
          <p:cNvPr id="297" name="Group 31"/>
          <p:cNvGrpSpPr/>
          <p:nvPr/>
        </p:nvGrpSpPr>
        <p:grpSpPr>
          <a:xfrm>
            <a:off x="664560" y="3946159"/>
            <a:ext cx="2286001" cy="2281536"/>
            <a:chOff x="0" y="0"/>
            <a:chExt cx="2286000" cy="2281534"/>
          </a:xfrm>
        </p:grpSpPr>
        <p:sp>
          <p:nvSpPr>
            <p:cNvPr id="292" name="TextBox 3"/>
            <p:cNvSpPr/>
            <p:nvPr/>
          </p:nvSpPr>
          <p:spPr>
            <a:xfrm>
              <a:off x="914400" y="45720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600"/>
              </a:pPr>
              <a:r>
                <a:t>0   val1</a:t>
              </a:r>
            </a:p>
            <a:p>
              <a:pPr>
                <a:defRPr b="1" sz="1600"/>
              </a:pPr>
              <a:r>
                <a:t>1   val2</a:t>
              </a:r>
            </a:p>
            <a:p>
              <a:pPr>
                <a:defRPr b="1" sz="1600"/>
              </a:pPr>
              <a:r>
                <a:t>2   val3</a:t>
              </a:r>
            </a:p>
            <a:p>
              <a:pPr>
                <a:defRPr b="1" sz="1600"/>
              </a:pPr>
              <a:r>
                <a:t>3   val4</a:t>
              </a:r>
            </a:p>
            <a:p>
              <a:pPr>
                <a:defRPr b="1" sz="1600"/>
              </a:pPr>
              <a:r>
                <a:t>4   val5</a:t>
              </a:r>
            </a:p>
            <a:p>
              <a:pPr>
                <a:defRPr b="1" sz="1600"/>
              </a:pPr>
              <a:r>
                <a:t> …</a:t>
              </a:r>
            </a:p>
            <a:p>
              <a:pPr>
                <a:defRPr b="1" sz="1600"/>
              </a:pPr>
              <a:r>
                <a:t>max last_val</a:t>
              </a:r>
            </a:p>
          </p:txBody>
        </p:sp>
        <p:sp>
          <p:nvSpPr>
            <p:cNvPr id="293" name="TextBox 5"/>
            <p:cNvSpPr/>
            <p:nvPr/>
          </p:nvSpPr>
          <p:spPr>
            <a:xfrm>
              <a:off x="91440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0070C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by index:</a:t>
              </a:r>
            </a:p>
          </p:txBody>
        </p:sp>
        <p:sp>
          <p:nvSpPr>
            <p:cNvPr id="294" name="Elbow Connector 9"/>
            <p:cNvSpPr/>
            <p:nvPr/>
          </p:nvSpPr>
          <p:spPr>
            <a:xfrm>
              <a:off x="0" y="685800"/>
              <a:ext cx="914400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TextBox 12"/>
            <p:cNvSpPr/>
            <p:nvPr/>
          </p:nvSpPr>
          <p:spPr>
            <a:xfrm>
              <a:off x="76200" y="3048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96" name="TextBox 30"/>
            <p:cNvSpPr/>
            <p:nvPr/>
          </p:nvSpPr>
          <p:spPr>
            <a:xfrm>
              <a:off x="0" y="2281534"/>
              <a:ext cx="2286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(index points directly to position in memory)</a:t>
              </a:r>
            </a:p>
          </p:txBody>
        </p:sp>
      </p:grpSp>
      <p:sp>
        <p:nvSpPr>
          <p:cNvPr id="298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Note: dictionary and list access times</a:t>
            </a:r>
          </a:p>
        </p:txBody>
      </p:sp>
      <p:sp>
        <p:nvSpPr>
          <p:cNvPr id="299" name="Content Placeholder 2"/>
          <p:cNvSpPr txBox="1"/>
          <p:nvPr/>
        </p:nvSpPr>
        <p:spPr>
          <a:xfrm>
            <a:off x="381000" y="1066800"/>
            <a:ext cx="8382000" cy="270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Accessing a list by index is very fast!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Accessing a dictionary by key is very fast!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Accessing a list by value (e.g. list.index(myVal) or list.count(myVal)) can be SLOW.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1"/>
          <p:cNvSpPr/>
          <p:nvPr/>
        </p:nvSpPr>
        <p:spPr>
          <a:xfrm>
            <a:off x="609600" y="1949946"/>
            <a:ext cx="8229600" cy="3126741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rgbClr val="7575D1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sys</a:t>
            </a:r>
            <a:br/>
            <a:r>
              <a:t>matrixFile = open(sys.argv[1], "r")</a:t>
            </a:r>
            <a:br/>
            <a:r>
              <a:t>matrix = []                              # initialize empty matrix</a:t>
            </a:r>
            <a:br/>
            <a:r>
              <a:t>line = matrixFile.readline().strip()     # read first line stripped</a:t>
            </a:r>
            <a:br/>
            <a:r>
              <a:t>while len(line) &gt; 0:                     # until end of file</a:t>
            </a:r>
            <a:br/>
            <a:r>
              <a:t>    fields = line.split("\t")            # split line on tabs, giving a list of strings</a:t>
            </a:r>
            <a:br/>
            <a:r>
              <a:t>    intList = []                         # create an int list to fill</a:t>
            </a:r>
            <a:br/>
            <a:r>
              <a:t>    for field in fields:                 # for each field in current line</a:t>
            </a:r>
            <a:br/>
            <a:r>
              <a:t>        intList.append(int(field))       # append the int value of field to intList</a:t>
            </a:r>
            <a:br/>
            <a:r>
              <a:t>    matrix.append(intList)               # after intList is filled, append it to matrix</a:t>
            </a:r>
            <a:br/>
            <a:r>
              <a:t>    line = matrixFile.readline().strip() # read next line and repeat loop</a:t>
            </a:r>
          </a:p>
          <a:p>
            <a:pPr>
              <a:defRPr b="1" sz="1200">
                <a:solidFill>
                  <a:srgbClr val="7575D1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matrixFile.close()</a:t>
            </a:r>
            <a:br/>
          </a:p>
          <a:p>
            <a:pPr>
              <a:defRPr b="1" sz="1200">
                <a:solidFill>
                  <a:srgbClr val="7575D1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row in matrix:                       # go through the matrix row by row</a:t>
            </a:r>
            <a:br/>
            <a:r>
              <a:t>    for val in row:                      # go through each value in the row </a:t>
            </a:r>
            <a:br/>
            <a:r>
              <a:t>        print val,                       # print each value without line break</a:t>
            </a:r>
            <a:br/>
            <a:r>
              <a:t>    print ""                             # add a line break after each row</a:t>
            </a:r>
          </a:p>
        </p:txBody>
      </p:sp>
      <p:sp>
        <p:nvSpPr>
          <p:cNvPr id="302" name="TextBox 2"/>
          <p:cNvSpPr txBox="1"/>
          <p:nvPr/>
        </p:nvSpPr>
        <p:spPr>
          <a:xfrm>
            <a:off x="533400" y="1109774"/>
            <a:ext cx="6094680" cy="8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… and think how much you've learned!</a:t>
            </a:r>
            <a:br/>
            <a:r>
              <a:t>4 weeks ago, this would have been gibberish:</a:t>
            </a:r>
          </a:p>
        </p:txBody>
      </p:sp>
      <p:pic>
        <p:nvPicPr>
          <p:cNvPr id="3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5257800"/>
            <a:ext cx="1995197" cy="1995197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Take a deep breath …</a:t>
            </a:r>
          </a:p>
        </p:txBody>
      </p:sp>
      <p:pic>
        <p:nvPicPr>
          <p:cNvPr id="3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9277" y="6445193"/>
            <a:ext cx="3698064" cy="412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1"/>
          <p:cNvSpPr txBox="1"/>
          <p:nvPr/>
        </p:nvSpPr>
        <p:spPr>
          <a:xfrm>
            <a:off x="0" y="1184209"/>
            <a:ext cx="9144000" cy="242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 theory, </a:t>
            </a:r>
            <a:br/>
            <a:r>
              <a:t>what you know so far allows you </a:t>
            </a:r>
            <a:br/>
            <a:r>
              <a:t>to solve any computational task</a:t>
            </a:r>
          </a:p>
          <a:p>
            <a:pPr algn="ctr">
              <a:lnSpc>
                <a:spcPct val="90000"/>
              </a:lnSpc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(“universality”)</a:t>
            </a:r>
          </a:p>
        </p:txBody>
      </p:sp>
      <p:sp>
        <p:nvSpPr>
          <p:cNvPr id="308" name="Title 1"/>
          <p:cNvSpPr txBox="1"/>
          <p:nvPr/>
        </p:nvSpPr>
        <p:spPr>
          <a:xfrm>
            <a:off x="2499" y="4308238"/>
            <a:ext cx="9144001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4400"/>
            </a:lvl1pPr>
          </a:lstStyle>
          <a:p>
            <a:pPr/>
            <a:r>
              <a:t>So … why don’t we stop here?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1"/>
          <p:cNvSpPr txBox="1"/>
          <p:nvPr/>
        </p:nvSpPr>
        <p:spPr>
          <a:xfrm>
            <a:off x="0" y="1798800"/>
            <a:ext cx="9144000" cy="206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896111">
              <a:lnSpc>
                <a:spcPct val="90000"/>
              </a:lnSpc>
              <a:defRPr b="1" sz="4312">
                <a:solidFill>
                  <a:srgbClr val="C00000"/>
                </a:solidFill>
              </a:defRPr>
            </a:pPr>
            <a:r>
              <a:t>most real-life tasks </a:t>
            </a:r>
            <a:br/>
            <a:r>
              <a:t>will be (very) painful to solve </a:t>
            </a:r>
            <a:br/>
            <a:r>
              <a:t>using only what you know so far 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1"/>
          <p:cNvSpPr txBox="1"/>
          <p:nvPr/>
        </p:nvSpPr>
        <p:spPr>
          <a:xfrm>
            <a:off x="0" y="0"/>
            <a:ext cx="9144000" cy="113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What are we missing?</a:t>
            </a:r>
          </a:p>
        </p:txBody>
      </p:sp>
      <p:sp>
        <p:nvSpPr>
          <p:cNvPr id="313" name="Content Placeholder 2"/>
          <p:cNvSpPr txBox="1"/>
          <p:nvPr/>
        </p:nvSpPr>
        <p:spPr>
          <a:xfrm>
            <a:off x="381000" y="1411571"/>
            <a:ext cx="8382000" cy="406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way to generalized procedures …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way to store and handle complex data …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way to organize our code …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Char char="▪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Better design and coding practices 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