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7" r:id="rId4"/>
    <p:sldId id="650" r:id="rId5"/>
    <p:sldId id="674" r:id="rId6"/>
    <p:sldId id="673" r:id="rId7"/>
    <p:sldId id="676" r:id="rId8"/>
    <p:sldId id="677" r:id="rId9"/>
    <p:sldId id="678" r:id="rId10"/>
    <p:sldId id="675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64" r:id="rId19"/>
    <p:sldId id="686" r:id="rId20"/>
    <p:sldId id="687" r:id="rId21"/>
    <p:sldId id="463" r:id="rId22"/>
    <p:sldId id="668" r:id="rId23"/>
    <p:sldId id="669" r:id="rId24"/>
    <p:sldId id="37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EA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93"/>
    <p:restoredTop sz="50000" autoAdjust="0"/>
  </p:normalViewPr>
  <p:slideViewPr>
    <p:cSldViewPr snapToGrid="0">
      <p:cViewPr>
        <p:scale>
          <a:sx n="103" d="100"/>
          <a:sy n="103" d="100"/>
        </p:scale>
        <p:origin x="1008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E85494-8BC1-4B17-BC51-E2B17CAEA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0D558-D351-4D83-94B2-1D2521AF4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62A5-4FA4-442D-BB5E-7B3E544FD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5E7-051B-46DE-8779-5C2EF7A77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5149-118F-4663-9665-73129F221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6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B122-A396-4E06-BB30-38311339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1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3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599C-13AE-435C-BDF9-40EA4C8D9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1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D8C7-29C9-407F-BFA7-9BA4355A9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79E1-07C7-45C7-A602-A8694C5EE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C5B3-4489-47AE-B462-D8125315F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81FD-2FB3-41AA-837B-07150FB01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EE62-F0FC-469C-B3CF-7623F46A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136F6-3BE8-4215-9DA3-81B06DBDB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467D2-C0F1-495B-992D-DFC2A4674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numpy/reference/generated/numpy.ndarray.html#numpy.ndarray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umpy.org/devdocs/user/basics.types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305800" cy="1470025"/>
          </a:xfrm>
        </p:spPr>
        <p:txBody>
          <a:bodyPr/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NumPy Arrays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467600" cy="1752600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Genome 559: Introduction to Statistical and Computational Genomics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Brian Beliveau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Creating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ndarrays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using built-ins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395869" y="1044748"/>
            <a:ext cx="8352263" cy="1457152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np.array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define array contents explicitly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np.zeros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create an array of all zeros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np.empty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creates a “garbage” array from current memory state (marginally faster than zeros method … very niche)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95869" y="2641458"/>
            <a:ext cx="8466563" cy="35688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([[1,2,3], [1,5,6]])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(a)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[[1 2 3]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[1 5 6]]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np.zeros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((2,3))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[[0. 0. 0.]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0. 0.]]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c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np.empty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((2,3))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(c)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[[4.9e-324 9.9e-324 1.5e-323]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[4.9e-324 2.5e-323 3.0e-323]]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Why use NumPy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ndarrays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510168" y="940114"/>
            <a:ext cx="8352263" cy="213471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Efficient, scalable storage of numerical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Many handy built-in methods for simple calculations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Allows for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vectorized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operations over dataset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E7E7E-1BBF-A146-A2DA-63BCECD31D6E}"/>
              </a:ext>
            </a:extLst>
          </p:cNvPr>
          <p:cNvSpPr txBox="1"/>
          <p:nvPr/>
        </p:nvSpPr>
        <p:spPr>
          <a:xfrm>
            <a:off x="408568" y="2755759"/>
            <a:ext cx="8466563" cy="39498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[1,2,3,4,5,6]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np.asarray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(a)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(a * 6)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[1, 2, 3, 4, 5, 6, 1, 2, 3, 4, 5, 6, 1, 2, 3, 4, 5, 6, 1, 2, 3, 4, 5, 6, 1, 2, 3, 4, 5, 6, 1, 2, 3, 4, 5, 6]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 * 6)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[ 6 12 18 24 30 36]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(a**6)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Traceback (most recent call last):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File "&lt;stdin&gt;", line 1, in &lt;module&gt;</a:t>
            </a: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TypeError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unsupported operand type(s) for ** or pow(): 'list' and '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'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(b**6)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    1    64   729  4096 15625 46656]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0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Example: summary 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38718" y="1689414"/>
            <a:ext cx="8466563" cy="34032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[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np.random.random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 for x in range(100)]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np.asarray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(a)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np.sum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(b))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51.70946543275186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np.average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(b))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0.5170946543275187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np.median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(b))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0.5322799770555982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np.std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(b))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0.29574768998009365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 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5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NumPy and shape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38718" y="1181414"/>
            <a:ext cx="8466563" cy="54479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# make a 1-d array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np.zeros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(24,)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(a)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[0. 0. 0. 0. 0. 0. 0. 0. 0. 0. 0. 0. 0. 0. 0. 0. 0. 0. 0. 0. 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# convert to 2-d array with reshape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a.reshape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(3, 8)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[[0. 0. 0. 0. 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[0. 0. 0. 0. 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[0. 0. 0. 0. 0. 0. 0. 0.]]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# convert to 3-d array with reshape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c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b.reshape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(2,3,4)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(c)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[[[0.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[0.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[0. 0. 0. 0.]]</a:t>
            </a:r>
          </a:p>
          <a:p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[[0.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[0. 0. 0. 0.]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[0. 0. 0. 0.]]]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# flatten to 1-d again with ravel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d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np.ravel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(c)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(d)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[0. 0. 0. 0. 0. 0. 0. 0. 0. 0. 0. 0. 0. 0. 0. 0. 0. 0. 0. 0. 0. 0. 0. 0.]</a:t>
            </a:r>
          </a:p>
        </p:txBody>
      </p:sp>
    </p:spTree>
    <p:extLst>
      <p:ext uri="{BB962C8B-B14F-4D97-AF65-F5344CB8AC3E}">
        <p14:creationId xmlns:p14="http://schemas.microsoft.com/office/powerpoint/2010/main" val="372872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Closing thoughts: type and shape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38718" y="1092514"/>
            <a:ext cx="8466563" cy="1777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# make a 1-d array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a =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np.zeros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((2,3))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b =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np.zeros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((3,2))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c = a * b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Traceback (most recent call last):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File "&lt;stdin&gt;", line 1, in &lt;module&gt;</a:t>
            </a: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ValueError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operands could not be broadcast together with shapes (2,3) (3,2)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D4EEB-B47A-5F47-8CF1-16B6C37A14BF}"/>
              </a:ext>
            </a:extLst>
          </p:cNvPr>
          <p:cNvSpPr txBox="1"/>
          <p:nvPr/>
        </p:nvSpPr>
        <p:spPr>
          <a:xfrm>
            <a:off x="565149" y="3340100"/>
            <a:ext cx="8013700" cy="26289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Shape matters a lot in linear algebra/matrix math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NumPy built-ins can help you keep track of of things as you go</a:t>
            </a:r>
          </a:p>
        </p:txBody>
      </p:sp>
    </p:spTree>
    <p:extLst>
      <p:ext uri="{BB962C8B-B14F-4D97-AF65-F5344CB8AC3E}">
        <p14:creationId xmlns:p14="http://schemas.microsoft.com/office/powerpoint/2010/main" val="263870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Closing thoughts: type and shape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BD8E-1A14-A047-85FC-AA3EAFC832BD}"/>
              </a:ext>
            </a:extLst>
          </p:cNvPr>
          <p:cNvSpPr txBox="1"/>
          <p:nvPr/>
        </p:nvSpPr>
        <p:spPr>
          <a:xfrm>
            <a:off x="338718" y="1191096"/>
            <a:ext cx="8466563" cy="36095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[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np.random.random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() for x in range (10)]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a.append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("test")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np.asarray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(a)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(b*2)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Traceback (most recent call last):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File "&lt;stdin&gt;", line 1, in &lt;module&gt;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numpy.core._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exceptions.UFuncTypeError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ufunc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'multiply' did not contain a loop with signature matching types 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dtype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('&lt;U32'),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dtype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('&lt;U32')) -&gt;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dtype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('&lt;U32’)</a:t>
            </a:r>
          </a:p>
          <a:p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[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np.random.random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() for x in range (10)]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a.append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(float('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'))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np.asarray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(a)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(b*2)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[0.1496992  0.31518099 1.6406983  1.98913062 0.89381854 1.42633881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0.6704446  0.17432865 0.66039822 1.82731407        nan]</a:t>
            </a:r>
          </a:p>
          <a:p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61378-F06A-3444-BFEE-06508BAC2234}"/>
              </a:ext>
            </a:extLst>
          </p:cNvPr>
          <p:cNvSpPr txBox="1"/>
          <p:nvPr/>
        </p:nvSpPr>
        <p:spPr>
          <a:xfrm>
            <a:off x="565149" y="4940300"/>
            <a:ext cx="8013700" cy="18415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Mixed types can spell disaster in </a:t>
            </a:r>
            <a:r>
              <a:rPr lang="en-US" sz="28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ndarrays</a:t>
            </a: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</a:t>
            </a:r>
            <a:r>
              <a:rPr lang="en-US" sz="28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NaN</a:t>
            </a:r>
            <a:r>
              <a:rPr 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 / ‘not a number’ can help, but not a perfect </a:t>
            </a:r>
            <a:r>
              <a:rPr lang="en-US" sz="28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bandaid</a:t>
            </a:r>
            <a:endParaRPr lang="en-US" sz="2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2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Interactive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157775" y="1029440"/>
            <a:ext cx="8828450" cy="213471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a program </a:t>
            </a:r>
            <a:r>
              <a:rPr lang="en-US" sz="22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snp-stats.py</a:t>
            </a:r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calculate mean, median, standard deviation for distances between SNVs in gm12878.hg38.vcf on a given chromosome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file also contains indels of &gt;1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we want to avoid these too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as always, we want to avoid the header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04DBE7-317D-4048-AA28-13E1088B5B88}"/>
              </a:ext>
            </a:extLst>
          </p:cNvPr>
          <p:cNvGrpSpPr/>
          <p:nvPr/>
        </p:nvGrpSpPr>
        <p:grpSpPr>
          <a:xfrm>
            <a:off x="315550" y="2863778"/>
            <a:ext cx="8167817" cy="2368622"/>
            <a:chOff x="315550" y="3105078"/>
            <a:chExt cx="8167817" cy="23686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4E25A-2D42-CD4A-9665-4FB60F3D8031}"/>
                </a:ext>
              </a:extLst>
            </p:cNvPr>
            <p:cNvSpPr txBox="1"/>
            <p:nvPr/>
          </p:nvSpPr>
          <p:spPr>
            <a:xfrm>
              <a:off x="315550" y="3499289"/>
              <a:ext cx="8167817" cy="19744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$ </a:t>
              </a:r>
              <a:r>
                <a:rPr lang="en-US" dirty="0" err="1">
                  <a:solidFill>
                    <a:srgbClr val="000000"/>
                  </a:solidFill>
                  <a:latin typeface="Menlo" panose="020B0609030804020204" pitchFamily="49" charset="0"/>
                </a:rPr>
                <a:t>sed</a:t>
              </a:r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 -n '44,46p' gm12878.hg38.vcf 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#CHROM POS ID REF ALT QUAL FILTER INFO FORMAT NA12878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chr1 727477 . G A 0 PASS SOURCE=PG GT 1|1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chr1 727717 . G C 0 PASS SOURCE=PG GT 1|1</a:t>
              </a:r>
            </a:p>
            <a:p>
              <a:endParaRPr lang="en-US" dirty="0">
                <a:solidFill>
                  <a:srgbClr val="000000"/>
                </a:solidFill>
                <a:latin typeface="Menlo" panose="020B0609030804020204" pitchFamily="49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Menlo" panose="020B0609030804020204" pitchFamily="49" charset="0"/>
                </a:rPr>
                <a:t>chr1 1010481 . ATTAT A 0 PASS SOURCE=PG GT 1|1</a:t>
              </a:r>
            </a:p>
            <a:p>
              <a:endParaRPr lang="en-US" dirty="0">
                <a:solidFill>
                  <a:srgbClr val="000000"/>
                </a:solidFill>
                <a:latin typeface="Menlo" panose="020B0609030804020204" pitchFamily="49" charset="0"/>
              </a:endParaRPr>
            </a:p>
            <a:p>
              <a:endParaRPr lang="en-US" dirty="0">
                <a:solidFill>
                  <a:srgbClr val="000000"/>
                </a:solidFill>
                <a:latin typeface="Menlo" panose="020B0609030804020204" pitchFamily="49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0C6663-37E8-4045-9745-2292DECCF671}"/>
                </a:ext>
              </a:extLst>
            </p:cNvPr>
            <p:cNvSpPr txBox="1"/>
            <p:nvPr/>
          </p:nvSpPr>
          <p:spPr>
            <a:xfrm>
              <a:off x="1025912" y="3105078"/>
              <a:ext cx="6060688" cy="32338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</a:pPr>
              <a:r>
                <a:rPr lang="en-US" i="1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Lines 44–46 + example of indel in gm12878.hg38.vcf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16AF03-F06E-7243-A878-EC07E8F38165}"/>
              </a:ext>
            </a:extLst>
          </p:cNvPr>
          <p:cNvSpPr txBox="1"/>
          <p:nvPr/>
        </p:nvSpPr>
        <p:spPr>
          <a:xfrm>
            <a:off x="315550" y="5326235"/>
            <a:ext cx="6771050" cy="15040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$ python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snp-stats.py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hg38.hybrid.vcf chr1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Mean distance between SNVs is 909.57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bp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Median distance between SNVs is 373.00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bp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STD of distance between SNVs is 34528.73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bp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68E50-B905-2E42-9446-1B3121706CB1}"/>
              </a:ext>
            </a:extLst>
          </p:cNvPr>
          <p:cNvSpPr txBox="1"/>
          <p:nvPr/>
        </p:nvSpPr>
        <p:spPr>
          <a:xfrm>
            <a:off x="6821787" y="5893579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</p:spTree>
    <p:extLst>
      <p:ext uri="{BB962C8B-B14F-4D97-AF65-F5344CB8AC3E}">
        <p14:creationId xmlns:p14="http://schemas.microsoft.com/office/powerpoint/2010/main" val="156118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 –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A8160-4AAE-824F-B3EE-709248DAB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139825"/>
            <a:ext cx="8083550" cy="55247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BE2CE-A872-4643-90D4-E26367C2845E}"/>
              </a:ext>
            </a:extLst>
          </p:cNvPr>
          <p:cNvSpPr/>
          <p:nvPr/>
        </p:nvSpPr>
        <p:spPr>
          <a:xfrm>
            <a:off x="1028700" y="4229100"/>
            <a:ext cx="7340600" cy="24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 –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797E3-7E75-9348-A651-26972B97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8937017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5151C-E3C0-D44E-861D-647FF5E1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" y="3314700"/>
            <a:ext cx="8877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 –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602672" y="962025"/>
            <a:ext cx="7938655" cy="578619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import sys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as np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def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get_distances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(file,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chrom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'''Takes in name of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vcf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file, returns a list of distances between SNVs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that pass filtering'''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# Open input file for reading, parse out SNP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coords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as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ints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# Include logic for skipping header lines.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with open(file, 'r') as f: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coords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= [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line.strip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().split('\t')[1]) for line in f \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if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line.strip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().split("\t")[0][0]!='#' \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and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line.strip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().split("\t")[0] ==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chrom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\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and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line.strip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().split("\t")[3]) == 1 \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and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line.strip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().split("\t")[4]) == 1]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# Make list to hold output.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out_distances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= []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# Iterate through file data, add distances to list where appropriate.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for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in range(0,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coords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)-1, 1):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out_distances.append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coords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[i+1])-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coords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])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# Return list of distances.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   return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out_distances</a:t>
            </a:r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# Call function using user input.</a:t>
            </a:r>
          </a:p>
          <a:p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dist_list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get_distances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sys.argv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[1],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sys.argv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[2])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# Create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array.</a:t>
            </a:r>
          </a:p>
          <a:p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dist_array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np.asarray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dist_list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endParaRPr lang="en-US" sz="1000" dirty="0">
              <a:solidFill>
                <a:srgbClr val="0070C0"/>
              </a:solidFill>
              <a:latin typeface="Monaco" pitchFamily="2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# Calculate required metrics.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print('Mean distance between SNVs is %0.2f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bp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' % 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np.average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dist_array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)))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print('Median distance between SNVs is %0.2f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bp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' % 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np.median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dist_array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)))</a:t>
            </a:r>
          </a:p>
          <a:p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print('STD of distance between SNVs is %0.2f 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bp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' % 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np.std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dist_array</a:t>
            </a:r>
            <a:r>
              <a:rPr lang="en-US" sz="1000" dirty="0">
                <a:solidFill>
                  <a:srgbClr val="0070C0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66120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Installing NumPy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63771" y="1356831"/>
            <a:ext cx="8456844" cy="5144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install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Collecting package metadata (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repodata.json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): done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Solving environment: done</a:t>
            </a:r>
          </a:p>
          <a:p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## Package Plan ##</a:t>
            </a:r>
          </a:p>
          <a:p>
            <a:b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environment location: /anaconda2/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envs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/gen559</a:t>
            </a:r>
          </a:p>
          <a:p>
            <a:b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added / updated specs: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-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following packages will be downloaded:</a:t>
            </a:r>
          </a:p>
          <a:p>
            <a:b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package                    |            build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---------------------------|-----------------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libblas-3.8.0              |      15_openblas          10 KB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libcblas-3.8.0             |      15_openblas          10 KB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libgfortran-4.0.0          |                2         716 KB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liblapack-3.8.0            |      15_openblas          10 KB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libopenblas-0.3.8          |       h3d69b6c_0         8.4 MB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llvm-openmp-9.0.1          |       h28b9765_2         265 KB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numpy-1.18.1               |   py37hde6bac1_0         5.0 MB  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------------------------------------------------------------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                            Total:        14.4 MB</a:t>
            </a:r>
            <a:b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Practice problem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315550" y="939106"/>
            <a:ext cx="8512901" cy="320109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NumPy to write and print 3 x 4 matrix of zeros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Roll and round a random number generator 12 times to make a list of 12 0/1 values, print list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Print an update your original matrix using the following coordinate transformations: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list[0] = matrix[0][0]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list[4] = matrix[1][0]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etc</a:t>
            </a: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6E6D2-85CA-F946-9485-3E4FC0F5C10D}"/>
              </a:ext>
            </a:extLst>
          </p:cNvPr>
          <p:cNvSpPr txBox="1"/>
          <p:nvPr/>
        </p:nvSpPr>
        <p:spPr>
          <a:xfrm>
            <a:off x="315550" y="3891134"/>
            <a:ext cx="6344742" cy="2522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$ python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zero_update.py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[[0. 0. 0. 0.]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0. 0. 0.]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0. 0. 0.]]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[1, 1, 0, 1, 1, 1, 1, 1, 1, 1, 1, 1]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[[1. 1. 0. 1.]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[1. 1. 1. 1.]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[1. 1. 1. 1.]]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5BFF0-14DE-EF47-9942-CDD3CD52CCC1}"/>
              </a:ext>
            </a:extLst>
          </p:cNvPr>
          <p:cNvSpPr txBox="1"/>
          <p:nvPr/>
        </p:nvSpPr>
        <p:spPr>
          <a:xfrm>
            <a:off x="6660292" y="4668385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</p:spTree>
    <p:extLst>
      <p:ext uri="{BB962C8B-B14F-4D97-AF65-F5344CB8AC3E}">
        <p14:creationId xmlns:p14="http://schemas.microsoft.com/office/powerpoint/2010/main" val="362986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Practice problem # 1 –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602673" y="1139825"/>
            <a:ext cx="7938655" cy="31085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np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=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np.zeros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((3,4))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 = [round(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np.random.random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 for x in range (12)]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(a)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(b)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range(0, 3, 1):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 j in range(0,4,1):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4*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+ j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a[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][j] = b[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(a)</a:t>
            </a:r>
          </a:p>
        </p:txBody>
      </p:sp>
    </p:spTree>
    <p:extLst>
      <p:ext uri="{BB962C8B-B14F-4D97-AF65-F5344CB8AC3E}">
        <p14:creationId xmlns:p14="http://schemas.microsoft.com/office/powerpoint/2010/main" val="152930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4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Installing NumPy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43578" y="991843"/>
            <a:ext cx="8456844" cy="57546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The following NEW packages will be INSTALLED:</a:t>
            </a:r>
          </a:p>
          <a:p>
            <a:b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libblas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-forge/osx-64::libblas-3.8.0-15_openblas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libcblas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-forge/osx-64::libcblas-3.8.0-15_openblas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libgfortran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-forge/osx-64::libgfortran-4.0.0-2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liblapack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-forge/osx-64::liblapack-3.8.0-15_openblas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libopenblas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-forge/osx-64::libopenblas-0.3.8-h3d69b6c_0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llvm-openmp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-forge/osx-64::llvm-openmp-9.0.1-h28b9765_2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numpy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conda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-forge/osx-64::numpy-1.18.1-py37hde6bac1_0</a:t>
            </a:r>
          </a:p>
          <a:p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Proceed ([y]/n)? Y</a:t>
            </a:r>
          </a:p>
          <a:p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/>
              <a:t>Downloading and Extracting Packages</a:t>
            </a:r>
          </a:p>
          <a:p>
            <a:r>
              <a:rPr lang="en-US" sz="1200" dirty="0"/>
              <a:t>libgfortran-4.0.0    | 716 KB    | ############################################################################### | 100% </a:t>
            </a:r>
          </a:p>
          <a:p>
            <a:r>
              <a:rPr lang="en-US" sz="1200" dirty="0"/>
              <a:t>libblas-3.8.0        | 10 KB     | ############################################################################### | 100% </a:t>
            </a:r>
          </a:p>
          <a:p>
            <a:r>
              <a:rPr lang="en-US" sz="1200" dirty="0"/>
              <a:t>numpy-1.18.1         | 5.0 MB    | ############################################################################### | 100% </a:t>
            </a:r>
          </a:p>
          <a:p>
            <a:r>
              <a:rPr lang="en-US" sz="1200" dirty="0"/>
              <a:t>liblapack-3.8.0      | 10 KB     | ############################################################################### | 100% </a:t>
            </a:r>
          </a:p>
          <a:p>
            <a:r>
              <a:rPr lang="en-US" sz="1200" dirty="0"/>
              <a:t>llvm-openmp-9.0.1    | 265 KB    | ############################################################################### | 100% </a:t>
            </a:r>
          </a:p>
          <a:p>
            <a:r>
              <a:rPr lang="en-US" sz="1200" dirty="0"/>
              <a:t>libcblas-3.8.0       | 10 KB     | ############################################################################### | 100% </a:t>
            </a:r>
          </a:p>
          <a:p>
            <a:r>
              <a:rPr lang="en-US" sz="1200" dirty="0"/>
              <a:t>libopenblas-0.3.8    | 8.4 MB    | ############################################################################### | 100% </a:t>
            </a:r>
          </a:p>
          <a:p>
            <a:r>
              <a:rPr lang="en-US" sz="1200" dirty="0"/>
              <a:t>Preparing transaction: done</a:t>
            </a:r>
          </a:p>
          <a:p>
            <a:r>
              <a:rPr lang="en-US" sz="1200" dirty="0"/>
              <a:t>Verifying transaction: done</a:t>
            </a:r>
          </a:p>
          <a:p>
            <a:r>
              <a:rPr lang="en-US" sz="1200" dirty="0"/>
              <a:t>Executing transaction: done</a:t>
            </a:r>
          </a:p>
          <a:p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NumPy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457200" y="905048"/>
            <a:ext cx="8352263" cy="213471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Module for N-dimensional matrices, matrix math using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Slicing, indexing similar to strings and lists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Dependency of many other modules e.g. SciPy (advanced math, stats)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scikit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-learn (machine learning)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185351" y="3163329"/>
            <a:ext cx="6808573" cy="3509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numpy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as np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np.zeros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((3,3))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b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[[0. 0. 0.]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0. 0.]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0. 0.]]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b[0][1] = 0.25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b[1][2] = 0.5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[[0.   0.25 0.  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  0.   0.5 ]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[0.   0.   0.  ]]</a:t>
            </a:r>
          </a:p>
        </p:txBody>
      </p:sp>
    </p:spTree>
    <p:extLst>
      <p:ext uri="{BB962C8B-B14F-4D97-AF65-F5344CB8AC3E}">
        <p14:creationId xmlns:p14="http://schemas.microsoft.com/office/powerpoint/2010/main" val="92629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NumPy and Object Oriented Programming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6056F-BC09-8843-9ABE-3CC62020F6E1}"/>
              </a:ext>
            </a:extLst>
          </p:cNvPr>
          <p:cNvSpPr/>
          <p:nvPr/>
        </p:nvSpPr>
        <p:spPr>
          <a:xfrm>
            <a:off x="390292" y="1362218"/>
            <a:ext cx="8363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class </a:t>
            </a:r>
            <a:r>
              <a:rPr lang="en-US" dirty="0" err="1"/>
              <a:t>numpy.ndarray</a:t>
            </a:r>
            <a:r>
              <a:rPr lang="en-US" dirty="0"/>
              <a:t>(</a:t>
            </a:r>
            <a:r>
              <a:rPr lang="en-US" i="1" dirty="0"/>
              <a:t>shape</a:t>
            </a:r>
            <a:r>
              <a:rPr lang="en-US" dirty="0"/>
              <a:t>, </a:t>
            </a:r>
            <a:r>
              <a:rPr lang="en-US" i="1" dirty="0" err="1"/>
              <a:t>dtype</a:t>
            </a:r>
            <a:r>
              <a:rPr lang="en-US" i="1" dirty="0"/>
              <a:t>=float</a:t>
            </a:r>
            <a:r>
              <a:rPr lang="en-US" dirty="0"/>
              <a:t>, </a:t>
            </a:r>
            <a:r>
              <a:rPr lang="en-US" i="1" dirty="0"/>
              <a:t>buffer=None</a:t>
            </a:r>
            <a:r>
              <a:rPr lang="en-US" dirty="0"/>
              <a:t>, </a:t>
            </a:r>
            <a:r>
              <a:rPr lang="en-US" i="1" dirty="0"/>
              <a:t>offset=0</a:t>
            </a:r>
            <a:r>
              <a:rPr lang="en-US" dirty="0"/>
              <a:t>, </a:t>
            </a:r>
            <a:r>
              <a:rPr lang="en-US" i="1" dirty="0"/>
              <a:t>strides=None</a:t>
            </a:r>
            <a:r>
              <a:rPr lang="en-US" dirty="0"/>
              <a:t>, </a:t>
            </a:r>
            <a:r>
              <a:rPr lang="en-US" i="1" dirty="0"/>
              <a:t>order=None</a:t>
            </a:r>
            <a:r>
              <a:rPr lang="en-US" dirty="0"/>
              <a:t>)</a:t>
            </a:r>
            <a:endParaRPr lang="en-US" dirty="0">
              <a:solidFill>
                <a:srgbClr val="0088CC"/>
              </a:solidFill>
            </a:endParaRPr>
          </a:p>
          <a:p>
            <a:endParaRPr lang="en-US" dirty="0">
              <a:solidFill>
                <a:srgbClr val="0088CC"/>
              </a:solidFill>
            </a:endParaRPr>
          </a:p>
          <a:p>
            <a:r>
              <a:rPr lang="en-US" dirty="0"/>
              <a:t>An </a:t>
            </a:r>
            <a:r>
              <a:rPr lang="en-US" b="1" dirty="0"/>
              <a:t>array object</a:t>
            </a:r>
            <a:r>
              <a:rPr lang="en-US" dirty="0"/>
              <a:t> represents a </a:t>
            </a:r>
            <a:r>
              <a:rPr lang="en-US" b="1" dirty="0"/>
              <a:t>multidimensional, homogeneous</a:t>
            </a:r>
            <a:r>
              <a:rPr lang="en-US" dirty="0"/>
              <a:t> array of </a:t>
            </a:r>
            <a:r>
              <a:rPr lang="en-US" b="1" dirty="0"/>
              <a:t>fixed-size items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 associated data-type object describes the format of each element in the array (its byte-order, how many bytes it occupies in memory, whether it is an integer, a floating point number, or something else, etc.)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987D5-D199-9741-892F-336DF1CF6E27}"/>
              </a:ext>
            </a:extLst>
          </p:cNvPr>
          <p:cNvSpPr txBox="1"/>
          <p:nvPr/>
        </p:nvSpPr>
        <p:spPr>
          <a:xfrm>
            <a:off x="814040" y="5756423"/>
            <a:ext cx="6501160" cy="711285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NumPy introduces the </a:t>
            </a:r>
            <a:r>
              <a:rPr lang="en-US" sz="2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4D1A0-2FE4-1F42-A3E4-333C0E8EA852}"/>
              </a:ext>
            </a:extLst>
          </p:cNvPr>
          <p:cNvSpPr/>
          <p:nvPr/>
        </p:nvSpPr>
        <p:spPr>
          <a:xfrm>
            <a:off x="730404" y="4205650"/>
            <a:ext cx="768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https://docs.scipy.org/doc/numpy/reference/generated/numpy.ndarray.html#numpy.ndarray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NumPy and Object Oriented Programming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59290-D191-E64B-9CE2-1E3E060D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17" y="1750241"/>
            <a:ext cx="4603367" cy="504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D5E11-5A18-9541-8B96-3CE0D7848802}"/>
              </a:ext>
            </a:extLst>
          </p:cNvPr>
          <p:cNvSpPr txBox="1"/>
          <p:nvPr/>
        </p:nvSpPr>
        <p:spPr>
          <a:xfrm>
            <a:off x="2542478" y="1287100"/>
            <a:ext cx="4059045" cy="35745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attributes (</a:t>
            </a: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month, year) </a:t>
            </a:r>
          </a:p>
        </p:txBody>
      </p:sp>
    </p:spTree>
    <p:extLst>
      <p:ext uri="{BB962C8B-B14F-4D97-AF65-F5344CB8AC3E}">
        <p14:creationId xmlns:p14="http://schemas.microsoft.com/office/powerpoint/2010/main" val="195076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NumPy and Object Oriented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D5E11-5A18-9541-8B96-3CE0D7848802}"/>
              </a:ext>
            </a:extLst>
          </p:cNvPr>
          <p:cNvSpPr txBox="1"/>
          <p:nvPr/>
        </p:nvSpPr>
        <p:spPr>
          <a:xfrm>
            <a:off x="2001644" y="1287100"/>
            <a:ext cx="5140712" cy="35745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methods (</a:t>
            </a: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printUK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(), </a:t>
            </a: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addMonths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 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80ED53-DC2D-B14A-AD16-661A3A88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57" y="1644554"/>
            <a:ext cx="5178487" cy="51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 word on Data types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E77584-D368-7940-B85B-BEF3CCE07D0B}"/>
              </a:ext>
            </a:extLst>
          </p:cNvPr>
          <p:cNvSpPr/>
          <p:nvPr/>
        </p:nvSpPr>
        <p:spPr>
          <a:xfrm>
            <a:off x="1884556" y="1590596"/>
            <a:ext cx="537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https://numpy.org/devdocs/user/basics.types.html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BACED-EFC1-4340-ACD1-0AF0A319012F}"/>
              </a:ext>
            </a:extLst>
          </p:cNvPr>
          <p:cNvSpPr/>
          <p:nvPr/>
        </p:nvSpPr>
        <p:spPr>
          <a:xfrm>
            <a:off x="390293" y="993918"/>
            <a:ext cx="836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NumPy supports a much greater variety of numerical types than Python does. This section shows which are available, and how to modify an array’s data-type.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6D5D2-8D68-1C42-B592-F973277E4034}"/>
              </a:ext>
            </a:extLst>
          </p:cNvPr>
          <p:cNvSpPr/>
          <p:nvPr/>
        </p:nvSpPr>
        <p:spPr>
          <a:xfrm>
            <a:off x="674915" y="221507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np.bool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</a:t>
            </a: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np.byte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np.ubyte</a:t>
            </a:r>
            <a:endParaRPr lang="en-US" sz="1400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np.short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np.ushort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np.intc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np.uintc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</a:t>
            </a: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np.longlong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np.ulonglong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np.half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/ np.float16</a:t>
            </a: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np.single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np.double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np.longdouble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np.csingle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0AF95-C6C3-AC44-A8AF-AA18ECF118D8}"/>
              </a:ext>
            </a:extLst>
          </p:cNvPr>
          <p:cNvSpPr/>
          <p:nvPr/>
        </p:nvSpPr>
        <p:spPr>
          <a:xfrm>
            <a:off x="4181708" y="221507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np.cdouble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np.clongdouble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np.int8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np.int16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np.int32</a:t>
            </a:r>
          </a:p>
          <a:p>
            <a:r>
              <a:rPr lang="en-US" sz="1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np.int64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np.uint8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np.uint16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np.uint32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np.uint64</a:t>
            </a: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np.intp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np.uintp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np.float32</a:t>
            </a:r>
          </a:p>
          <a:p>
            <a:r>
              <a:rPr lang="en-US" sz="1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np.float64 / </a:t>
            </a:r>
            <a:r>
              <a:rPr lang="en-US" sz="1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np.float</a:t>
            </a:r>
            <a:r>
              <a:rPr lang="en-US" sz="1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np.complex64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np.complex128 /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np.complex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DFA6C-34A6-F740-BCCB-A0F9CD9B601E}"/>
              </a:ext>
            </a:extLst>
          </p:cNvPr>
          <p:cNvSpPr txBox="1"/>
          <p:nvPr/>
        </p:nvSpPr>
        <p:spPr>
          <a:xfrm>
            <a:off x="254001" y="6146715"/>
            <a:ext cx="8635999" cy="711285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Type errors are easy to run into! Keep track of what you are working with!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58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Creating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ndarrays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from lists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81B62-3C5E-4842-BFE1-906D35D7BCAA}"/>
              </a:ext>
            </a:extLst>
          </p:cNvPr>
          <p:cNvSpPr txBox="1"/>
          <p:nvPr/>
        </p:nvSpPr>
        <p:spPr>
          <a:xfrm>
            <a:off x="395869" y="1044748"/>
            <a:ext cx="8352263" cy="593552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Moving from list -&gt;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ndarray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-&gt; list is very easy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E25A-2D42-CD4A-9665-4FB60F3D8031}"/>
              </a:ext>
            </a:extLst>
          </p:cNvPr>
          <p:cNvSpPr txBox="1"/>
          <p:nvPr/>
        </p:nvSpPr>
        <p:spPr>
          <a:xfrm>
            <a:off x="342900" y="1778000"/>
            <a:ext cx="8466563" cy="323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a = [round(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np.random.random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(), 3) for x in range(6)]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print(a)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[0.026, 0.121, 0.266, 0.131, 0.448, 0.127]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b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np.asarray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(a)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(b)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[0.026 0.121 0.266 0.131 0.448 0.127]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b.dtype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('float64')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c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b.tolist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 (c)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[0.026, 0.121, 0.266, 0.131, 0.448, 0.127]</a:t>
            </a:r>
          </a:p>
        </p:txBody>
      </p:sp>
    </p:spTree>
    <p:extLst>
      <p:ext uri="{BB962C8B-B14F-4D97-AF65-F5344CB8AC3E}">
        <p14:creationId xmlns:p14="http://schemas.microsoft.com/office/powerpoint/2010/main" val="7859251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 - EL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2700">
          <a:noFill/>
        </a:ln>
      </a:spPr>
      <a:bodyPr vert="horz" lIns="91440" tIns="45720" rIns="91440" bIns="45720" rtlCol="0">
        <a:noAutofit/>
      </a:bodyPr>
      <a:lstStyle>
        <a:defPPr marL="342900" indent="-342900" fontAlgn="auto">
          <a:spcBef>
            <a:spcPts val="0"/>
          </a:spcBef>
          <a:spcAft>
            <a:spcPts val="600"/>
          </a:spcAft>
          <a:buClr>
            <a:srgbClr val="0070C0"/>
          </a:buClr>
          <a:buSzPct val="100000"/>
          <a:buFont typeface="Wingdings" pitchFamily="2" charset="2"/>
          <a:buChar char="§"/>
          <a:defRPr sz="2800" dirty="0">
            <a:solidFill>
              <a:prstClr val="black"/>
            </a:solidFill>
            <a:latin typeface="Calibri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18327</TotalTime>
  <Words>3131</Words>
  <Application>Microsoft Macintosh PowerPoint</Application>
  <PresentationFormat>On-screen Show (4:3)</PresentationFormat>
  <Paragraphs>330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Garamond</vt:lpstr>
      <vt:lpstr>Helvetica Neue</vt:lpstr>
      <vt:lpstr>Menlo</vt:lpstr>
      <vt:lpstr>Monaco</vt:lpstr>
      <vt:lpstr>Wingdings</vt:lpstr>
      <vt:lpstr>Default Design</vt:lpstr>
      <vt:lpstr>Office Theme</vt:lpstr>
      <vt:lpstr>1_Office Theme</vt:lpstr>
      <vt:lpstr>NumPy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S Noble</dc:creator>
  <cp:lastModifiedBy>Brian Beliveau</cp:lastModifiedBy>
  <cp:revision>440</cp:revision>
  <cp:lastPrinted>2020-02-27T18:10:39Z</cp:lastPrinted>
  <dcterms:created xsi:type="dcterms:W3CDTF">2008-01-08T19:18:25Z</dcterms:created>
  <dcterms:modified xsi:type="dcterms:W3CDTF">2020-03-10T01:56:39Z</dcterms:modified>
</cp:coreProperties>
</file>