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6" r:id="rId2"/>
    <p:sldId id="493" r:id="rId3"/>
    <p:sldId id="266" r:id="rId4"/>
    <p:sldId id="473" r:id="rId5"/>
    <p:sldId id="503" r:id="rId6"/>
    <p:sldId id="502" r:id="rId7"/>
    <p:sldId id="501" r:id="rId8"/>
    <p:sldId id="494" r:id="rId9"/>
    <p:sldId id="504" r:id="rId10"/>
    <p:sldId id="499" r:id="rId11"/>
    <p:sldId id="418" r:id="rId12"/>
    <p:sldId id="485" r:id="rId13"/>
    <p:sldId id="500" r:id="rId14"/>
    <p:sldId id="472" r:id="rId15"/>
    <p:sldId id="487" r:id="rId16"/>
    <p:sldId id="488" r:id="rId17"/>
    <p:sldId id="489" r:id="rId18"/>
    <p:sldId id="490" r:id="rId19"/>
    <p:sldId id="491" r:id="rId20"/>
    <p:sldId id="492" r:id="rId21"/>
    <p:sldId id="481" r:id="rId22"/>
    <p:sldId id="482" r:id="rId23"/>
    <p:sldId id="48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899"/>
    <a:srgbClr val="BD05A7"/>
    <a:srgbClr val="8997FB"/>
    <a:srgbClr val="5C6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80787" autoAdjust="0"/>
  </p:normalViewPr>
  <p:slideViewPr>
    <p:cSldViewPr snapToGrid="0" snapToObjects="1">
      <p:cViewPr varScale="1">
        <p:scale>
          <a:sx n="91" d="100"/>
          <a:sy n="91" d="100"/>
        </p:scale>
        <p:origin x="2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EB6C8F8-BAF1-4771-8ABC-F292796824D3}" type="datetimeFigureOut">
              <a:rPr lang="en-US" smtClean="0"/>
              <a:pPr/>
              <a:t>2/27/20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5CBDB18-3D9F-4418-9A87-947707E85F94}" type="slidenum">
              <a:rPr lang="en-US" smtClean="0"/>
              <a:pPr/>
              <a:t>‹#›</a:t>
            </a:fld>
            <a:endParaRPr lang="en-US"/>
          </a:p>
        </p:txBody>
      </p:sp>
    </p:spTree>
    <p:extLst>
      <p:ext uri="{BB962C8B-B14F-4D97-AF65-F5344CB8AC3E}">
        <p14:creationId xmlns:p14="http://schemas.microsoft.com/office/powerpoint/2010/main" val="22515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4C46C4-6244-410F-ADEC-3A86893A4423}" type="datetimeFigureOut">
              <a:rPr lang="en-US" smtClean="0"/>
              <a:pPr/>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C46C4-6244-410F-ADEC-3A86893A4423}" type="datetimeFigureOut">
              <a:rPr lang="en-US" smtClean="0"/>
              <a:pPr/>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C46C4-6244-410F-ADEC-3A86893A4423}" type="datetimeFigureOut">
              <a:rPr lang="en-US" smtClean="0"/>
              <a:pPr/>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C46C4-6244-410F-ADEC-3A86893A4423}" type="datetimeFigureOut">
              <a:rPr lang="en-US" smtClean="0"/>
              <a:pPr/>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C46C4-6244-410F-ADEC-3A86893A4423}" type="datetimeFigureOut">
              <a:rPr lang="en-US" smtClean="0"/>
              <a:pPr/>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4C46C4-6244-410F-ADEC-3A86893A4423}" type="datetimeFigureOut">
              <a:rPr lang="en-US" smtClean="0"/>
              <a:pPr/>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4C46C4-6244-410F-ADEC-3A86893A4423}" type="datetimeFigureOut">
              <a:rPr lang="en-US" smtClean="0"/>
              <a:pPr/>
              <a:t>2/27/20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4C46C4-6244-410F-ADEC-3A86893A4423}" type="datetimeFigureOut">
              <a:rPr lang="en-US" smtClean="0"/>
              <a:pPr/>
              <a:t>2/27/20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C46C4-6244-410F-ADEC-3A86893A4423}" type="datetimeFigureOut">
              <a:rPr lang="en-US" smtClean="0"/>
              <a:pPr/>
              <a:t>2/27/20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C46C4-6244-410F-ADEC-3A86893A4423}" type="datetimeFigureOut">
              <a:rPr lang="en-US" smtClean="0"/>
              <a:pPr/>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C46C4-6244-410F-ADEC-3A86893A4423}" type="datetimeFigureOut">
              <a:rPr lang="en-US" smtClean="0"/>
              <a:pPr/>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114E9-4222-4A72-8713-D3519DB6E1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C46C4-6244-410F-ADEC-3A86893A4423}" type="datetimeFigureOut">
              <a:rPr lang="en-US" smtClean="0"/>
              <a:pPr/>
              <a:t>2/27/20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114E9-4222-4A72-8713-D3519DB6E1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005" y="911349"/>
            <a:ext cx="8309990" cy="5909310"/>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Good pace today</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Great pace today</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Algorithm lecture was good pace and easy to follow</a:t>
            </a:r>
          </a:p>
          <a:p>
            <a:pPr marL="457200" indent="-457200">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Parsimony now makes sense</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Questions on small parsimony were answered</a:t>
            </a:r>
          </a:p>
          <a:p>
            <a:pPr marL="457200" indent="-457200">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Helped to work through each line on board</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I like visual examples on whiteboard</a:t>
            </a:r>
          </a:p>
          <a:p>
            <a:pPr marL="457200" indent="-457200">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Phew, need to sit down and think about recursion!</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Recursive functions seem like they are going to be challenging for awhile</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Recursions were conceptually difficult</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Still pretty confused about recursions, more time would be good on problems</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Would like a bit more work on recursion to get a a handle on it</a:t>
            </a:r>
          </a:p>
          <a:p>
            <a:pPr marL="457200" indent="-457200">
              <a:buFont typeface="Arial" panose="020B0604020202020204" pitchFamily="34" charset="0"/>
              <a:buChar char="•"/>
            </a:pPr>
            <a:r>
              <a:rPr lang="en-US">
                <a:latin typeface="Helvetica Neue" panose="02000503000000020004" pitchFamily="2" charset="0"/>
                <a:ea typeface="Helvetica Neue" panose="02000503000000020004" pitchFamily="2" charset="0"/>
                <a:cs typeface="Helvetica Neue" panose="02000503000000020004" pitchFamily="2" charset="0"/>
              </a:rPr>
              <a:t>Recursion is hard</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The slides for practice problems asked us to use some things that hadn’t been covered in class (pass-by-function) which was confusing</a:t>
            </a:r>
          </a:p>
          <a:p>
            <a:pPr marL="457200" indent="-45720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Also a bit curious about the lion hunting stuff</a:t>
            </a:r>
          </a:p>
        </p:txBody>
      </p:sp>
      <p:sp>
        <p:nvSpPr>
          <p:cNvPr id="5" name="Title 1"/>
          <p:cNvSpPr txBox="1">
            <a:spLocks/>
          </p:cNvSpPr>
          <p:nvPr/>
        </p:nvSpPr>
        <p:spPr>
          <a:xfrm>
            <a:off x="0" y="36212"/>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latin typeface="Garamond" panose="02020404030301010803" pitchFamily="18" charset="0"/>
              </a:rPr>
              <a:t>One Minute Responses</a:t>
            </a:r>
          </a:p>
        </p:txBody>
      </p:sp>
    </p:spTree>
    <p:extLst>
      <p:ext uri="{BB962C8B-B14F-4D97-AF65-F5344CB8AC3E}">
        <p14:creationId xmlns:p14="http://schemas.microsoft.com/office/powerpoint/2010/main" val="33333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1066800"/>
            <a:ext cx="8557727" cy="5413375"/>
          </a:xfrm>
          <a:prstGeom prst="rect">
            <a:avLst/>
          </a:prstGeom>
          <a:noFill/>
          <a:ln w="12700">
            <a:no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dirty="0"/>
              <a:t>A good clustering solution should have two features:</a:t>
            </a:r>
          </a:p>
          <a:p>
            <a:pPr marL="342900" lvl="0" indent="-342900">
              <a:spcAft>
                <a:spcPts val="600"/>
              </a:spcAft>
              <a:buClr>
                <a:srgbClr val="0070C0"/>
              </a:buClr>
              <a:buSzPct val="100000"/>
              <a:buFont typeface="Wingdings" pitchFamily="2" charset="2"/>
              <a:buChar char="§"/>
            </a:pPr>
            <a:endParaRPr lang="en-US" sz="2800" dirty="0"/>
          </a:p>
          <a:p>
            <a:pPr marL="342900" lvl="0" indent="-342900">
              <a:spcAft>
                <a:spcPts val="600"/>
              </a:spcAft>
              <a:buClr>
                <a:srgbClr val="0070C0"/>
              </a:buClr>
              <a:buSzPct val="100000"/>
              <a:buFont typeface="Wingdings" pitchFamily="2" charset="2"/>
              <a:buChar char="§"/>
            </a:pPr>
            <a:endParaRPr lang="en-US" sz="800" dirty="0"/>
          </a:p>
          <a:p>
            <a:pPr marL="971550" lvl="1" indent="-514350">
              <a:spcAft>
                <a:spcPts val="600"/>
              </a:spcAft>
              <a:buClr>
                <a:srgbClr val="0070C0"/>
              </a:buClr>
              <a:buSzPct val="100000"/>
              <a:buFont typeface="+mj-lt"/>
              <a:buAutoNum type="arabicPeriod"/>
            </a:pPr>
            <a:r>
              <a:rPr lang="en-US" sz="2400" b="1" dirty="0"/>
              <a:t>High homogeneity</a:t>
            </a:r>
            <a:r>
              <a:rPr lang="en-US" sz="2400" dirty="0"/>
              <a:t>: homogeneity measures the similarity between genes assigned to the same cluster.</a:t>
            </a:r>
          </a:p>
          <a:p>
            <a:pPr marL="971550" lvl="1" indent="-514350">
              <a:spcAft>
                <a:spcPts val="600"/>
              </a:spcAft>
              <a:buClr>
                <a:srgbClr val="0070C0"/>
              </a:buClr>
              <a:buSzPct val="100000"/>
              <a:buFont typeface="+mj-lt"/>
              <a:buAutoNum type="arabicPeriod"/>
            </a:pPr>
            <a:endParaRPr lang="en-US" sz="2400" dirty="0"/>
          </a:p>
          <a:p>
            <a:pPr marL="971550" lvl="1" indent="-514350">
              <a:spcAft>
                <a:spcPts val="600"/>
              </a:spcAft>
              <a:buClr>
                <a:srgbClr val="0070C0"/>
              </a:buClr>
              <a:buSzPct val="100000"/>
              <a:buFont typeface="+mj-lt"/>
              <a:buAutoNum type="arabicPeriod"/>
            </a:pPr>
            <a:endParaRPr lang="en-US" sz="800" dirty="0"/>
          </a:p>
          <a:p>
            <a:pPr marL="971550" lvl="1" indent="-514350">
              <a:spcAft>
                <a:spcPts val="600"/>
              </a:spcAft>
              <a:buClr>
                <a:srgbClr val="0070C0"/>
              </a:buClr>
              <a:buSzPct val="100000"/>
              <a:buFont typeface="+mj-lt"/>
              <a:buAutoNum type="arabicPeriod"/>
            </a:pPr>
            <a:r>
              <a:rPr lang="en-US" sz="2400" b="1" dirty="0"/>
              <a:t>High separation</a:t>
            </a:r>
            <a:r>
              <a:rPr lang="en-US" sz="2400" dirty="0"/>
              <a:t>: separation measures the distance/dis-similarity between clusters. </a:t>
            </a:r>
            <a:br>
              <a:rPr lang="en-US" sz="2400" dirty="0"/>
            </a:br>
            <a:r>
              <a:rPr lang="en-US" sz="2400" dirty="0"/>
              <a:t>(If two clusters have similar expression patterns, then they should probably be merged into one cluster).</a:t>
            </a:r>
          </a:p>
          <a:p>
            <a:pPr marL="971550" lvl="1" indent="-514350">
              <a:spcAft>
                <a:spcPts val="600"/>
              </a:spcAft>
              <a:buClr>
                <a:srgbClr val="0070C0"/>
              </a:buClr>
              <a:buSzPct val="100000"/>
              <a:buFont typeface="+mj-lt"/>
              <a:buAutoNum type="arabicPeriod"/>
            </a:pPr>
            <a:endParaRPr lang="en-US" sz="8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The clustering problem</a:t>
            </a:r>
          </a:p>
        </p:txBody>
      </p:sp>
    </p:spTree>
    <p:extLst>
      <p:ext uri="{BB962C8B-B14F-4D97-AF65-F5344CB8AC3E}">
        <p14:creationId xmlns:p14="http://schemas.microsoft.com/office/powerpoint/2010/main" val="268945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Why clustering</a:t>
            </a:r>
          </a:p>
        </p:txBody>
      </p:sp>
    </p:spTree>
    <p:extLst>
      <p:ext uri="{BB962C8B-B14F-4D97-AF65-F5344CB8AC3E}">
        <p14:creationId xmlns:p14="http://schemas.microsoft.com/office/powerpoint/2010/main" val="344067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1066800"/>
            <a:ext cx="8557727" cy="5413375"/>
          </a:xfrm>
          <a:prstGeom prst="rect">
            <a:avLst/>
          </a:prstGeom>
          <a:noFill/>
          <a:ln w="12700">
            <a:noFill/>
          </a:ln>
        </p:spPr>
        <p:txBody>
          <a:bodyPr vert="horz" lIns="91440" tIns="45720" rIns="91440" bIns="45720" rtlCol="0">
            <a:noAutofit/>
          </a:bodyPr>
          <a:lstStyle/>
          <a:p>
            <a:pPr marL="342900" lvl="0" indent="-342900">
              <a:spcAft>
                <a:spcPts val="1800"/>
              </a:spcAft>
              <a:buClr>
                <a:srgbClr val="0070C0"/>
              </a:buClr>
              <a:buSzPct val="100000"/>
              <a:buFont typeface="Wingdings" pitchFamily="2" charset="2"/>
              <a:buChar char="§"/>
            </a:pPr>
            <a:r>
              <a:rPr lang="en-US" sz="2800" dirty="0"/>
              <a:t>Clustering genes or conditions is a basic tool for the analysis of expression profiles, and can be useful for many purposes, including:</a:t>
            </a:r>
          </a:p>
          <a:p>
            <a:pPr marL="800100" lvl="1" indent="-342900">
              <a:spcAft>
                <a:spcPts val="1800"/>
              </a:spcAft>
              <a:buClr>
                <a:srgbClr val="0070C0"/>
              </a:buClr>
              <a:buSzPct val="100000"/>
              <a:buFont typeface="Wingdings" pitchFamily="2" charset="2"/>
              <a:buChar char="§"/>
            </a:pPr>
            <a:r>
              <a:rPr lang="en-US" sz="2400" dirty="0"/>
              <a:t>Inferring functions of unknown genes </a:t>
            </a:r>
            <a:br>
              <a:rPr lang="en-US" sz="2400" dirty="0"/>
            </a:br>
            <a:r>
              <a:rPr lang="en-US" sz="2000" dirty="0"/>
              <a:t>(assuming a similar expression pattern implies a similar function).</a:t>
            </a:r>
          </a:p>
          <a:p>
            <a:pPr marL="800100" lvl="1" indent="-342900">
              <a:spcAft>
                <a:spcPts val="1800"/>
              </a:spcAft>
              <a:buClr>
                <a:srgbClr val="0070C0"/>
              </a:buClr>
              <a:buSzPct val="100000"/>
              <a:buFont typeface="Wingdings" pitchFamily="2" charset="2"/>
              <a:buChar char="§"/>
            </a:pPr>
            <a:r>
              <a:rPr lang="en-US" sz="2400" dirty="0"/>
              <a:t>Identifying disease profiles </a:t>
            </a:r>
            <a:br>
              <a:rPr lang="en-US" sz="2400" dirty="0"/>
            </a:br>
            <a:r>
              <a:rPr lang="en-US" sz="2000" dirty="0"/>
              <a:t>(tissues with similar pathology should yield similar expression profiles).</a:t>
            </a:r>
          </a:p>
          <a:p>
            <a:pPr marL="800100" lvl="1" indent="-342900">
              <a:spcAft>
                <a:spcPts val="1800"/>
              </a:spcAft>
              <a:buClr>
                <a:srgbClr val="0070C0"/>
              </a:buClr>
              <a:buSzPct val="100000"/>
              <a:buFont typeface="Wingdings" pitchFamily="2" charset="2"/>
              <a:buChar char="§"/>
            </a:pPr>
            <a:r>
              <a:rPr lang="en-US" sz="2400" dirty="0"/>
              <a:t>Deciphering regulatory mechanisms: co-expression of genes may imply co-regulation.</a:t>
            </a:r>
          </a:p>
          <a:p>
            <a:pPr marL="800100" lvl="1" indent="-342900">
              <a:spcAft>
                <a:spcPts val="1800"/>
              </a:spcAft>
              <a:buClr>
                <a:srgbClr val="0070C0"/>
              </a:buClr>
              <a:buSzPct val="100000"/>
              <a:buFont typeface="Wingdings" pitchFamily="2" charset="2"/>
              <a:buChar char="§"/>
            </a:pPr>
            <a:r>
              <a:rPr lang="en-US" sz="2400" b="1" dirty="0"/>
              <a:t>Reducing dimensionality.</a:t>
            </a:r>
          </a:p>
          <a:p>
            <a:pPr marL="800100" lvl="1" indent="-342900">
              <a:spcAft>
                <a:spcPts val="600"/>
              </a:spcAft>
              <a:buClr>
                <a:srgbClr val="0070C0"/>
              </a:buClr>
              <a:buSzPct val="100000"/>
              <a:buFont typeface="Wingdings" pitchFamily="2" charset="2"/>
              <a:buChar char="§"/>
            </a:pPr>
            <a:endParaRPr lang="en-US" sz="24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Why clustering</a:t>
            </a:r>
          </a:p>
        </p:txBody>
      </p:sp>
    </p:spTree>
    <p:extLst>
      <p:ext uri="{BB962C8B-B14F-4D97-AF65-F5344CB8AC3E}">
        <p14:creationId xmlns:p14="http://schemas.microsoft.com/office/powerpoint/2010/main" val="161473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1066800"/>
            <a:ext cx="8557727" cy="5413375"/>
          </a:xfrm>
          <a:prstGeom prst="rect">
            <a:avLst/>
          </a:prstGeom>
          <a:noFill/>
          <a:ln w="12700">
            <a:noFill/>
          </a:ln>
        </p:spPr>
        <p:txBody>
          <a:bodyPr vert="horz" lIns="91440" tIns="45720" rIns="91440" bIns="45720" rtlCol="0">
            <a:noAutofit/>
          </a:bodyPr>
          <a:lstStyle/>
          <a:p>
            <a:pPr marL="800100" lvl="1" indent="-342900">
              <a:spcAft>
                <a:spcPts val="600"/>
              </a:spcAft>
              <a:buClr>
                <a:srgbClr val="0070C0"/>
              </a:buClr>
              <a:buSzPct val="100000"/>
              <a:buFont typeface="Wingdings" pitchFamily="2" charset="2"/>
              <a:buChar char="§"/>
            </a:pPr>
            <a:endParaRPr lang="en-US" sz="2400" dirty="0"/>
          </a:p>
        </p:txBody>
      </p:sp>
      <p:sp>
        <p:nvSpPr>
          <p:cNvPr id="4" name="Title 1"/>
          <p:cNvSpPr txBox="1">
            <a:spLocks/>
          </p:cNvSpPr>
          <p:nvPr/>
        </p:nvSpPr>
        <p:spPr>
          <a:xfrm>
            <a:off x="0" y="1351033"/>
            <a:ext cx="9144000" cy="11398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Why is clustering a </a:t>
            </a:r>
            <a:br>
              <a:rPr lang="en-US" dirty="0">
                <a:latin typeface="+mn-lt"/>
              </a:rPr>
            </a:br>
            <a:r>
              <a:rPr lang="en-US" dirty="0">
                <a:latin typeface="+mn-lt"/>
              </a:rPr>
              <a:t>hard computational problem?</a:t>
            </a:r>
          </a:p>
        </p:txBody>
      </p:sp>
      <p:pic>
        <p:nvPicPr>
          <p:cNvPr id="6" name="Picture 2" descr="Photo of Star Clu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089" y="2722048"/>
            <a:ext cx="4580675" cy="32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2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957940"/>
            <a:ext cx="8557727" cy="5413375"/>
          </a:xfrm>
          <a:prstGeom prst="rect">
            <a:avLst/>
          </a:prstGeom>
          <a:noFill/>
          <a:ln w="12700">
            <a:noFill/>
          </a:ln>
        </p:spPr>
        <p:txBody>
          <a:bodyPr vert="horz" lIns="91440" tIns="45720" rIns="91440" bIns="45720" rtlCol="0">
            <a:noAutofit/>
          </a:bodyPr>
          <a:lstStyle/>
          <a:p>
            <a:pPr marL="342900" lvl="0" indent="-342900">
              <a:spcAft>
                <a:spcPts val="300"/>
              </a:spcAft>
              <a:buClr>
                <a:srgbClr val="0070C0"/>
              </a:buClr>
              <a:buSzPct val="100000"/>
              <a:buFont typeface="Wingdings" pitchFamily="2" charset="2"/>
              <a:buChar char="§"/>
            </a:pPr>
            <a:r>
              <a:rPr lang="en-US" sz="2800" dirty="0"/>
              <a:t>Many algorithms:</a:t>
            </a:r>
          </a:p>
          <a:p>
            <a:pPr marL="800100" lvl="1" indent="-342900">
              <a:spcAft>
                <a:spcPts val="300"/>
              </a:spcAft>
              <a:buClr>
                <a:srgbClr val="0070C0"/>
              </a:buClr>
              <a:buSzPct val="100000"/>
              <a:buFont typeface="Wingdings" pitchFamily="2" charset="2"/>
              <a:buChar char="§"/>
            </a:pPr>
            <a:r>
              <a:rPr lang="en-US" sz="2000" dirty="0"/>
              <a:t>Hierarchical clustering</a:t>
            </a:r>
          </a:p>
          <a:p>
            <a:pPr marL="800100" lvl="1" indent="-342900">
              <a:spcAft>
                <a:spcPts val="300"/>
              </a:spcAft>
              <a:buClr>
                <a:srgbClr val="0070C0"/>
              </a:buClr>
              <a:buSzPct val="100000"/>
              <a:buFont typeface="Wingdings" pitchFamily="2" charset="2"/>
              <a:buChar char="§"/>
            </a:pPr>
            <a:r>
              <a:rPr lang="en-US" sz="2000" dirty="0"/>
              <a:t>k-means</a:t>
            </a:r>
          </a:p>
          <a:p>
            <a:pPr marL="800100" lvl="1" indent="-342900">
              <a:spcAft>
                <a:spcPts val="300"/>
              </a:spcAft>
              <a:buClr>
                <a:srgbClr val="0070C0"/>
              </a:buClr>
              <a:buSzPct val="100000"/>
              <a:buFont typeface="Wingdings" pitchFamily="2" charset="2"/>
              <a:buChar char="§"/>
            </a:pPr>
            <a:r>
              <a:rPr lang="en-US" sz="2000" dirty="0"/>
              <a:t>self-organizing maps (SOM)</a:t>
            </a:r>
          </a:p>
          <a:p>
            <a:pPr marL="800100" lvl="1" indent="-342900">
              <a:spcAft>
                <a:spcPts val="300"/>
              </a:spcAft>
              <a:buClr>
                <a:srgbClr val="0070C0"/>
              </a:buClr>
              <a:buSzPct val="100000"/>
              <a:buFont typeface="Wingdings" pitchFamily="2" charset="2"/>
              <a:buChar char="§"/>
            </a:pPr>
            <a:r>
              <a:rPr lang="en-US" sz="2000" dirty="0" err="1"/>
              <a:t>Knn</a:t>
            </a:r>
            <a:endParaRPr lang="en-US" sz="2000" dirty="0"/>
          </a:p>
          <a:p>
            <a:pPr marL="800100" lvl="1" indent="-342900">
              <a:spcAft>
                <a:spcPts val="300"/>
              </a:spcAft>
              <a:buClr>
                <a:srgbClr val="0070C0"/>
              </a:buClr>
              <a:buSzPct val="100000"/>
              <a:buFont typeface="Wingdings" pitchFamily="2" charset="2"/>
              <a:buChar char="§"/>
            </a:pPr>
            <a:r>
              <a:rPr lang="en-US" sz="2000" dirty="0"/>
              <a:t>PCC</a:t>
            </a:r>
          </a:p>
          <a:p>
            <a:pPr marL="800100" lvl="1" indent="-342900">
              <a:spcAft>
                <a:spcPts val="300"/>
              </a:spcAft>
              <a:buClr>
                <a:srgbClr val="0070C0"/>
              </a:buClr>
              <a:buSzPct val="100000"/>
              <a:buFont typeface="Wingdings" pitchFamily="2" charset="2"/>
              <a:buChar char="§"/>
            </a:pPr>
            <a:r>
              <a:rPr lang="en-US" sz="2000" dirty="0"/>
              <a:t>CLICK</a:t>
            </a:r>
          </a:p>
          <a:p>
            <a:pPr marL="342900" indent="-342900">
              <a:spcAft>
                <a:spcPts val="300"/>
              </a:spcAft>
              <a:buClr>
                <a:srgbClr val="0070C0"/>
              </a:buClr>
              <a:buSzPct val="100000"/>
              <a:buFont typeface="Wingdings" pitchFamily="2" charset="2"/>
              <a:buChar char="§"/>
            </a:pPr>
            <a:r>
              <a:rPr lang="en-US" sz="2800" dirty="0"/>
              <a:t>There are many formulations of the clustering problem </a:t>
            </a:r>
          </a:p>
          <a:p>
            <a:pPr marL="342900" indent="-342900">
              <a:spcAft>
                <a:spcPts val="300"/>
              </a:spcAft>
              <a:buClr>
                <a:srgbClr val="0070C0"/>
              </a:buClr>
              <a:buSzPct val="100000"/>
              <a:buFont typeface="Wingdings" pitchFamily="2" charset="2"/>
              <a:buChar char="§"/>
            </a:pPr>
            <a:r>
              <a:rPr lang="en-US" sz="2800" dirty="0"/>
              <a:t>The results (i.e., obtained clusters) can vary drastically depending on: </a:t>
            </a:r>
          </a:p>
          <a:p>
            <a:pPr marL="800100" lvl="1" indent="-342900">
              <a:spcAft>
                <a:spcPts val="300"/>
              </a:spcAft>
              <a:buClr>
                <a:srgbClr val="0070C0"/>
              </a:buClr>
              <a:buSzPct val="100000"/>
              <a:buFont typeface="Wingdings" pitchFamily="2" charset="2"/>
              <a:buChar char="§"/>
            </a:pPr>
            <a:r>
              <a:rPr lang="en-US" sz="2400" dirty="0"/>
              <a:t>Clustering method</a:t>
            </a:r>
          </a:p>
          <a:p>
            <a:pPr marL="800100" lvl="1" indent="-342900">
              <a:spcAft>
                <a:spcPts val="300"/>
              </a:spcAft>
              <a:buClr>
                <a:srgbClr val="0070C0"/>
              </a:buClr>
              <a:buSzPct val="100000"/>
              <a:buFont typeface="Wingdings" pitchFamily="2" charset="2"/>
              <a:buChar char="§"/>
            </a:pPr>
            <a:r>
              <a:rPr lang="en-US" sz="2400" dirty="0"/>
              <a:t>Parameters specific to each clustering method (e.g. number of centers for the k-mean method, agglomeration rule for hierarchical clustering, etc.)</a:t>
            </a:r>
          </a:p>
          <a:p>
            <a:pPr marL="342900" lvl="0" indent="-342900">
              <a:spcAft>
                <a:spcPts val="600"/>
              </a:spcAft>
              <a:buClr>
                <a:srgbClr val="0070C0"/>
              </a:buClr>
              <a:buSzPct val="100000"/>
              <a:buFont typeface="Wingdings" pitchFamily="2" charset="2"/>
              <a:buChar char="§"/>
            </a:pPr>
            <a:endParaRPr lang="en-US" sz="28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One problem, numerous solutions</a:t>
            </a:r>
          </a:p>
        </p:txBody>
      </p:sp>
    </p:spTree>
    <p:extLst>
      <p:ext uri="{BB962C8B-B14F-4D97-AF65-F5344CB8AC3E}">
        <p14:creationId xmlns:p14="http://schemas.microsoft.com/office/powerpoint/2010/main" val="213260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608731" y="1985411"/>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Tree>
    <p:extLst>
      <p:ext uri="{BB962C8B-B14F-4D97-AF65-F5344CB8AC3E}">
        <p14:creationId xmlns:p14="http://schemas.microsoft.com/office/powerpoint/2010/main" val="406615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736547" y="2064067"/>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
        <p:nvSpPr>
          <p:cNvPr id="7" name="Rectangle 6"/>
          <p:cNvSpPr/>
          <p:nvPr/>
        </p:nvSpPr>
        <p:spPr>
          <a:xfrm>
            <a:off x="904550" y="1533815"/>
            <a:ext cx="7167725" cy="4444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69" y="1651089"/>
            <a:ext cx="6916686" cy="42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31432" y="1651089"/>
            <a:ext cx="4040843" cy="4222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56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736547" y="2064067"/>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
        <p:nvSpPr>
          <p:cNvPr id="7" name="Rectangle 6"/>
          <p:cNvSpPr/>
          <p:nvPr/>
        </p:nvSpPr>
        <p:spPr>
          <a:xfrm>
            <a:off x="904550" y="1533815"/>
            <a:ext cx="7167725" cy="4444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69" y="1651089"/>
            <a:ext cx="6916686" cy="42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9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736547" y="2064067"/>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
        <p:nvSpPr>
          <p:cNvPr id="7" name="Rectangle 6"/>
          <p:cNvSpPr/>
          <p:nvPr/>
        </p:nvSpPr>
        <p:spPr>
          <a:xfrm>
            <a:off x="904550" y="1533815"/>
            <a:ext cx="7167725" cy="4444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69" y="1651089"/>
            <a:ext cx="6916686" cy="42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19878" y="2037412"/>
            <a:ext cx="6590423" cy="4749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878" y="3907075"/>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23" y="2085877"/>
            <a:ext cx="1924830" cy="13874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0"/>
          <p:cNvSpPr>
            <a:spLocks noChangeArrowheads="1"/>
          </p:cNvSpPr>
          <p:nvPr/>
        </p:nvSpPr>
        <p:spPr bwMode="auto">
          <a:xfrm rot="5400000">
            <a:off x="3887849" y="3375582"/>
            <a:ext cx="302136" cy="611908"/>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pic>
        <p:nvPicPr>
          <p:cNvPr id="17" name="Picture 4"/>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419877" y="3907075"/>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44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736547" y="2064067"/>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
        <p:nvSpPr>
          <p:cNvPr id="7" name="Rectangle 6"/>
          <p:cNvSpPr/>
          <p:nvPr/>
        </p:nvSpPr>
        <p:spPr>
          <a:xfrm>
            <a:off x="904550" y="1533815"/>
            <a:ext cx="7167725" cy="4444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69" y="1651089"/>
            <a:ext cx="6916686" cy="42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19878" y="2037412"/>
            <a:ext cx="6590423" cy="4749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878" y="3907075"/>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23" y="2085877"/>
            <a:ext cx="1924830" cy="13874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0"/>
          <p:cNvSpPr>
            <a:spLocks noChangeArrowheads="1"/>
          </p:cNvSpPr>
          <p:nvPr/>
        </p:nvSpPr>
        <p:spPr bwMode="auto">
          <a:xfrm rot="5400000">
            <a:off x="3887849" y="3375582"/>
            <a:ext cx="302136" cy="611908"/>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Tree>
    <p:extLst>
      <p:ext uri="{BB962C8B-B14F-4D97-AF65-F5344CB8AC3E}">
        <p14:creationId xmlns:p14="http://schemas.microsoft.com/office/powerpoint/2010/main" val="117600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066801"/>
            <a:ext cx="8382000" cy="4602480"/>
          </a:xfrm>
          <a:prstGeom prst="rect">
            <a:avLst/>
          </a:prstGeom>
          <a:solidFill>
            <a:schemeClr val="accent6">
              <a:lumMod val="20000"/>
              <a:lumOff val="80000"/>
            </a:schemeClr>
          </a:solidFill>
          <a:ln w="12700">
            <a:solidFill>
              <a:schemeClr val="accent6">
                <a:lumMod val="50000"/>
              </a:schemeClr>
            </a:solid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dirty="0"/>
              <a:t>Small vs. large parsimony</a:t>
            </a:r>
          </a:p>
          <a:p>
            <a:pPr marL="342900" lvl="0" indent="-342900">
              <a:spcAft>
                <a:spcPts val="600"/>
              </a:spcAft>
              <a:buClr>
                <a:srgbClr val="0070C0"/>
              </a:buClr>
              <a:buSzPct val="100000"/>
              <a:buFont typeface="Wingdings" pitchFamily="2" charset="2"/>
              <a:buChar char="§"/>
            </a:pPr>
            <a:endParaRPr lang="en-US" sz="2800" dirty="0"/>
          </a:p>
          <a:p>
            <a:pPr marL="342900" lvl="0" indent="-342900">
              <a:spcAft>
                <a:spcPts val="600"/>
              </a:spcAft>
              <a:buClr>
                <a:srgbClr val="0070C0"/>
              </a:buClr>
              <a:buSzPct val="100000"/>
              <a:buFont typeface="Wingdings" pitchFamily="2" charset="2"/>
              <a:buChar char="§"/>
            </a:pPr>
            <a:r>
              <a:rPr lang="en-US" sz="2800" dirty="0"/>
              <a:t>Fitch’s algorithm:</a:t>
            </a:r>
          </a:p>
          <a:p>
            <a:pPr marL="796925" lvl="1" indent="-339725">
              <a:spcAft>
                <a:spcPts val="600"/>
              </a:spcAft>
              <a:buClr>
                <a:srgbClr val="0070C0"/>
              </a:buClr>
              <a:buSzPct val="100000"/>
              <a:buFont typeface="+mj-lt"/>
              <a:buAutoNum type="arabicPeriod"/>
            </a:pPr>
            <a:r>
              <a:rPr lang="en-US" sz="2400" b="1" dirty="0"/>
              <a:t>Bottom-up phase</a:t>
            </a:r>
            <a:r>
              <a:rPr lang="en-US" sz="2400" dirty="0"/>
              <a:t>: Determine the set of possible states</a:t>
            </a:r>
          </a:p>
          <a:p>
            <a:pPr marL="796925" lvl="1" indent="-339725">
              <a:spcAft>
                <a:spcPts val="600"/>
              </a:spcAft>
              <a:buClr>
                <a:srgbClr val="0070C0"/>
              </a:buClr>
              <a:buSzPct val="100000"/>
              <a:buFont typeface="+mj-lt"/>
              <a:buAutoNum type="arabicPeriod"/>
            </a:pPr>
            <a:r>
              <a:rPr lang="en-US" sz="2400" b="1" dirty="0"/>
              <a:t>Top-down phase</a:t>
            </a:r>
            <a:r>
              <a:rPr lang="en-US" sz="2400" dirty="0"/>
              <a:t>: Pick a state for each internal node</a:t>
            </a:r>
            <a:endParaRPr lang="en-US" sz="2000" dirty="0"/>
          </a:p>
          <a:p>
            <a:pPr marL="342900" indent="-342900">
              <a:spcAft>
                <a:spcPts val="600"/>
              </a:spcAft>
              <a:buClr>
                <a:srgbClr val="0070C0"/>
              </a:buClr>
              <a:buSzPct val="100000"/>
              <a:buFont typeface="Wingdings" pitchFamily="2" charset="2"/>
              <a:buChar char="§"/>
            </a:pPr>
            <a:endParaRPr lang="en-US" sz="2800" dirty="0"/>
          </a:p>
          <a:p>
            <a:pPr marL="342900" indent="-342900">
              <a:spcAft>
                <a:spcPts val="600"/>
              </a:spcAft>
              <a:buClr>
                <a:srgbClr val="0070C0"/>
              </a:buClr>
              <a:buSzPct val="100000"/>
              <a:buFont typeface="Wingdings" pitchFamily="2" charset="2"/>
              <a:buChar char="§"/>
            </a:pPr>
            <a:r>
              <a:rPr lang="en-US" sz="2800" dirty="0"/>
              <a:t>Searching the tree space:</a:t>
            </a:r>
          </a:p>
          <a:p>
            <a:pPr marL="800100" lvl="1" indent="-342900">
              <a:spcAft>
                <a:spcPts val="600"/>
              </a:spcAft>
              <a:buClr>
                <a:srgbClr val="0070C0"/>
              </a:buClr>
              <a:buSzPct val="100000"/>
              <a:buFont typeface="Wingdings" pitchFamily="2" charset="2"/>
              <a:buChar char="§"/>
            </a:pPr>
            <a:r>
              <a:rPr lang="en-US" sz="2400" dirty="0"/>
              <a:t>Exhaustive search, branch and bound</a:t>
            </a:r>
          </a:p>
          <a:p>
            <a:pPr marL="800100" lvl="1" indent="-342900">
              <a:spcAft>
                <a:spcPts val="600"/>
              </a:spcAft>
              <a:buClr>
                <a:srgbClr val="0070C0"/>
              </a:buClr>
              <a:buSzPct val="100000"/>
              <a:buFont typeface="Wingdings" pitchFamily="2" charset="2"/>
              <a:buChar char="§"/>
            </a:pPr>
            <a:r>
              <a:rPr lang="en-US" sz="2400" dirty="0"/>
              <a:t>Hill climbing w/ Nearest-Neighbor Interchange</a:t>
            </a:r>
          </a:p>
          <a:p>
            <a:pPr lvl="0">
              <a:spcAft>
                <a:spcPts val="600"/>
              </a:spcAft>
              <a:buClr>
                <a:srgbClr val="0070C0"/>
              </a:buClr>
              <a:buSzPct val="100000"/>
            </a:pPr>
            <a:endParaRPr lang="en-US" sz="28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 quick review</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2118" y="1160985"/>
            <a:ext cx="3402595" cy="14754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HillClimbing.jpg"/>
          <p:cNvPicPr>
            <a:picLocks noChangeAspect="1"/>
          </p:cNvPicPr>
          <p:nvPr/>
        </p:nvPicPr>
        <p:blipFill>
          <a:blip r:embed="rId3" cstate="print"/>
          <a:srcRect/>
          <a:stretch>
            <a:fillRect/>
          </a:stretch>
        </p:blipFill>
        <p:spPr bwMode="auto">
          <a:xfrm>
            <a:off x="6056376" y="3544533"/>
            <a:ext cx="2599153" cy="111545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21105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8" y="894735"/>
            <a:ext cx="6813751" cy="2733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Different views of clustering …</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6" y="1118259"/>
            <a:ext cx="3304600" cy="238202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http://www.stccmop.org/files/images/clustering_diagra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432" y="1118259"/>
            <a:ext cx="2835740" cy="23820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0"/>
          <p:cNvSpPr>
            <a:spLocks noChangeArrowheads="1"/>
          </p:cNvSpPr>
          <p:nvPr/>
        </p:nvSpPr>
        <p:spPr bwMode="auto">
          <a:xfrm>
            <a:off x="3736547" y="2064067"/>
            <a:ext cx="336363" cy="685800"/>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sp>
        <p:nvSpPr>
          <p:cNvPr id="7" name="Rectangle 6"/>
          <p:cNvSpPr/>
          <p:nvPr/>
        </p:nvSpPr>
        <p:spPr>
          <a:xfrm>
            <a:off x="904550" y="1533815"/>
            <a:ext cx="7167725" cy="4444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69" y="1651089"/>
            <a:ext cx="6916686" cy="42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19878" y="2037412"/>
            <a:ext cx="6590423" cy="4749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878" y="3907075"/>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923" y="2085877"/>
            <a:ext cx="1924830" cy="13874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0"/>
          <p:cNvSpPr>
            <a:spLocks noChangeArrowheads="1"/>
          </p:cNvSpPr>
          <p:nvPr/>
        </p:nvSpPr>
        <p:spPr bwMode="auto">
          <a:xfrm rot="5400000">
            <a:off x="3887849" y="3375582"/>
            <a:ext cx="302136" cy="611908"/>
          </a:xfrm>
          <a:prstGeom prst="rightArrow">
            <a:avLst>
              <a:gd name="adj1" fmla="val 50000"/>
              <a:gd name="adj2" fmla="val 33333"/>
            </a:avLst>
          </a:prstGeom>
          <a:solidFill>
            <a:schemeClr val="accent6">
              <a:lumMod val="60000"/>
              <a:lumOff val="40000"/>
            </a:schemeClr>
          </a:solidFill>
          <a:ln w="9525">
            <a:noFill/>
            <a:miter lim="800000"/>
            <a:headEnd/>
            <a:tailEnd/>
          </a:ln>
          <a:effectLst/>
        </p:spPr>
        <p:txBody>
          <a:bodyPr wrap="none" anchor="ctr"/>
          <a:lstStyle/>
          <a:p>
            <a:pPr>
              <a:defRPr/>
            </a:pPr>
            <a:endParaRPr lang="en-US" dirty="0">
              <a:latin typeface="Calibri" pitchFamily="34" charset="0"/>
            </a:endParaRPr>
          </a:p>
        </p:txBody>
      </p:sp>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43" y="3384453"/>
            <a:ext cx="3147245" cy="249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419877" y="3907075"/>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878" y="3895127"/>
            <a:ext cx="2932829" cy="29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97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3625" y="1066800"/>
            <a:ext cx="8503118" cy="1714901"/>
          </a:xfrm>
          <a:prstGeom prst="rect">
            <a:avLst/>
          </a:prstGeom>
          <a:noFill/>
          <a:ln w="12700">
            <a:no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dirty="0"/>
              <a:t>An important step in many clustering methods is the selection of a distance measure (</a:t>
            </a:r>
            <a:r>
              <a:rPr lang="en-US" sz="2800" b="1" dirty="0"/>
              <a:t>metric</a:t>
            </a:r>
            <a:r>
              <a:rPr lang="en-US" sz="2800" dirty="0"/>
              <a:t>), defining the distance between 2 data points (e.g., 2 genes)</a:t>
            </a:r>
          </a:p>
          <a:p>
            <a:pPr marL="800100" lvl="1" indent="-342900">
              <a:spcAft>
                <a:spcPts val="600"/>
              </a:spcAft>
              <a:buClr>
                <a:srgbClr val="0070C0"/>
              </a:buClr>
              <a:buSzPct val="100000"/>
              <a:buFont typeface="Wingdings" pitchFamily="2" charset="2"/>
              <a:buChar char="§"/>
            </a:pPr>
            <a:endParaRPr lang="en-US" sz="8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Measuring similarity/distance</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829" y="3040513"/>
            <a:ext cx="3139820" cy="277628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633833" y="3573096"/>
            <a:ext cx="1078354" cy="1085819"/>
            <a:chOff x="4565184" y="3484960"/>
            <a:chExt cx="1078354" cy="1085819"/>
          </a:xfrm>
        </p:grpSpPr>
        <p:cxnSp>
          <p:nvCxnSpPr>
            <p:cNvPr id="8" name="Straight Arrow Connector 7"/>
            <p:cNvCxnSpPr/>
            <p:nvPr/>
          </p:nvCxnSpPr>
          <p:spPr>
            <a:xfrm flipH="1">
              <a:off x="4565184" y="3628724"/>
              <a:ext cx="295574" cy="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74133" y="3484960"/>
              <a:ext cx="869405" cy="307777"/>
            </a:xfrm>
            <a:prstGeom prst="rect">
              <a:avLst/>
            </a:prstGeom>
            <a:noFill/>
          </p:spPr>
          <p:txBody>
            <a:bodyPr wrap="none" rtlCol="0">
              <a:spAutoFit/>
            </a:bodyPr>
            <a:lstStyle/>
            <a:p>
              <a:r>
                <a:rPr lang="en-US" sz="1400" b="1" dirty="0"/>
                <a:t>“Point” 1</a:t>
              </a:r>
            </a:p>
          </p:txBody>
        </p:sp>
        <p:cxnSp>
          <p:nvCxnSpPr>
            <p:cNvPr id="10" name="Straight Arrow Connector 9"/>
            <p:cNvCxnSpPr/>
            <p:nvPr/>
          </p:nvCxnSpPr>
          <p:spPr>
            <a:xfrm flipH="1">
              <a:off x="4565184" y="4406766"/>
              <a:ext cx="295574" cy="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74133" y="4263002"/>
              <a:ext cx="869405" cy="307777"/>
            </a:xfrm>
            <a:prstGeom prst="rect">
              <a:avLst/>
            </a:prstGeom>
            <a:noFill/>
          </p:spPr>
          <p:txBody>
            <a:bodyPr wrap="none" rtlCol="0">
              <a:spAutoFit/>
            </a:bodyPr>
            <a:lstStyle/>
            <a:p>
              <a:r>
                <a:rPr lang="en-US" sz="1400" b="1" dirty="0"/>
                <a:t>“Point” 2</a:t>
              </a:r>
            </a:p>
          </p:txBody>
        </p:sp>
      </p:grpSp>
      <p:grpSp>
        <p:nvGrpSpPr>
          <p:cNvPr id="15" name="Group 14"/>
          <p:cNvGrpSpPr/>
          <p:nvPr/>
        </p:nvGrpSpPr>
        <p:grpSpPr>
          <a:xfrm>
            <a:off x="6558187" y="3573096"/>
            <a:ext cx="2246128" cy="1067541"/>
            <a:chOff x="5489538" y="3484960"/>
            <a:chExt cx="2246128" cy="1067541"/>
          </a:xfrm>
        </p:grpSpPr>
        <p:sp>
          <p:nvSpPr>
            <p:cNvPr id="12" name="TextBox 11"/>
            <p:cNvSpPr txBox="1"/>
            <p:nvPr/>
          </p:nvSpPr>
          <p:spPr>
            <a:xfrm>
              <a:off x="5489538" y="3484960"/>
              <a:ext cx="2246128" cy="307777"/>
            </a:xfrm>
            <a:prstGeom prst="rect">
              <a:avLst/>
            </a:prstGeom>
            <a:noFill/>
          </p:spPr>
          <p:txBody>
            <a:bodyPr wrap="none" rtlCol="0">
              <a:spAutoFit/>
            </a:bodyPr>
            <a:lstStyle/>
            <a:p>
              <a:r>
                <a:rPr lang="en-US" sz="1400" b="1" dirty="0"/>
                <a:t>: [0.1 0.0 0.6 1.0 2.1 0.4 0.2]</a:t>
              </a:r>
            </a:p>
          </p:txBody>
        </p:sp>
        <p:sp>
          <p:nvSpPr>
            <p:cNvPr id="13" name="TextBox 12"/>
            <p:cNvSpPr txBox="1"/>
            <p:nvPr/>
          </p:nvSpPr>
          <p:spPr>
            <a:xfrm>
              <a:off x="5489538" y="4244724"/>
              <a:ext cx="2246128" cy="307777"/>
            </a:xfrm>
            <a:prstGeom prst="rect">
              <a:avLst/>
            </a:prstGeom>
            <a:noFill/>
          </p:spPr>
          <p:txBody>
            <a:bodyPr wrap="none" rtlCol="0">
              <a:spAutoFit/>
            </a:bodyPr>
            <a:lstStyle/>
            <a:p>
              <a:r>
                <a:rPr lang="en-US" sz="1400" b="1" dirty="0"/>
                <a:t>: [0.2 1.0 0.8 0.4 1.4 0.5 0.3]</a:t>
              </a:r>
            </a:p>
          </p:txBody>
        </p:sp>
      </p:grpSp>
      <p:grpSp>
        <p:nvGrpSpPr>
          <p:cNvPr id="18" name="Group 17"/>
          <p:cNvGrpSpPr/>
          <p:nvPr/>
        </p:nvGrpSpPr>
        <p:grpSpPr>
          <a:xfrm>
            <a:off x="5999581" y="4746766"/>
            <a:ext cx="3478749" cy="1825298"/>
            <a:chOff x="4930932" y="4658630"/>
            <a:chExt cx="3478749" cy="1825298"/>
          </a:xfrm>
        </p:grpSpPr>
        <p:sp>
          <p:nvSpPr>
            <p:cNvPr id="16" name="Down Arrow 15"/>
            <p:cNvSpPr/>
            <p:nvPr/>
          </p:nvSpPr>
          <p:spPr>
            <a:xfrm>
              <a:off x="6448926" y="4658630"/>
              <a:ext cx="442762" cy="596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30932" y="5263081"/>
              <a:ext cx="3478749" cy="1220847"/>
            </a:xfrm>
            <a:prstGeom prst="rect">
              <a:avLst/>
            </a:prstGeom>
            <a:noFill/>
          </p:spPr>
          <p:txBody>
            <a:bodyPr wrap="square" rtlCol="0">
              <a:spAutoFit/>
            </a:bodyPr>
            <a:lstStyle/>
            <a:p>
              <a:pPr algn="ctr"/>
              <a:r>
                <a:rPr lang="en-US" b="1" dirty="0"/>
                <a:t>Genes are points in the </a:t>
              </a:r>
              <a:br>
                <a:rPr lang="en-US" b="1" dirty="0"/>
              </a:br>
              <a:r>
                <a:rPr lang="en-US" b="1" dirty="0"/>
                <a:t>multi-dimensional space R</a:t>
              </a:r>
              <a:r>
                <a:rPr lang="en-US" b="1" baseline="30000" dirty="0"/>
                <a:t>n</a:t>
              </a:r>
              <a:endParaRPr lang="en-US" b="1" dirty="0"/>
            </a:p>
            <a:p>
              <a:pPr algn="ctr"/>
              <a:r>
                <a:rPr lang="en-US" sz="1400" dirty="0"/>
                <a:t>(where n denotes the </a:t>
              </a:r>
              <a:br>
                <a:rPr lang="en-US" sz="1400" dirty="0"/>
              </a:br>
              <a:r>
                <a:rPr lang="en-US" sz="1400" dirty="0"/>
                <a:t>number of conditions)</a:t>
              </a:r>
              <a:br>
                <a:rPr lang="en-US" sz="1400" dirty="0"/>
              </a:br>
              <a:endParaRPr lang="en-US" sz="1400" baseline="30000" dirty="0"/>
            </a:p>
          </p:txBody>
        </p:sp>
      </p:grpSp>
      <p:pic>
        <p:nvPicPr>
          <p:cNvPr id="19" name="Picture 4"/>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50647" y="3573096"/>
            <a:ext cx="2086022" cy="210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05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3625" y="1066800"/>
            <a:ext cx="8503118" cy="5413375"/>
          </a:xfrm>
          <a:prstGeom prst="rect">
            <a:avLst/>
          </a:prstGeom>
          <a:noFill/>
          <a:ln w="12700">
            <a:no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dirty="0"/>
              <a:t>So … how do we measure the distance between two point in a multi-dimensional space?</a:t>
            </a:r>
            <a:endParaRPr lang="en-US" sz="800" dirty="0"/>
          </a:p>
          <a:p>
            <a:pPr marL="342900" lvl="0" indent="-342900">
              <a:spcAft>
                <a:spcPts val="600"/>
              </a:spcAft>
              <a:buClr>
                <a:srgbClr val="0070C0"/>
              </a:buClr>
              <a:buSzPct val="100000"/>
              <a:buFont typeface="Wingdings" pitchFamily="2" charset="2"/>
              <a:buChar char="§"/>
            </a:pPr>
            <a:endParaRPr lang="en-US" sz="28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Measuring similarity/distance</a:t>
            </a:r>
          </a:p>
        </p:txBody>
      </p:sp>
      <p:grpSp>
        <p:nvGrpSpPr>
          <p:cNvPr id="3" name="Group 2"/>
          <p:cNvGrpSpPr/>
          <p:nvPr/>
        </p:nvGrpSpPr>
        <p:grpSpPr>
          <a:xfrm>
            <a:off x="2152072" y="2252902"/>
            <a:ext cx="4839855" cy="4455462"/>
            <a:chOff x="2152072" y="2252902"/>
            <a:chExt cx="4839855" cy="4455462"/>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072" y="2252902"/>
              <a:ext cx="4839855" cy="445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Point Star 23"/>
            <p:cNvSpPr/>
            <p:nvPr/>
          </p:nvSpPr>
          <p:spPr>
            <a:xfrm>
              <a:off x="5612305" y="3021206"/>
              <a:ext cx="160219" cy="160219"/>
            </a:xfrm>
            <a:prstGeom prst="star16">
              <a:avLst/>
            </a:prstGeom>
            <a:solidFill>
              <a:schemeClr val="accent6">
                <a:lumMod val="75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5" name="16-Point Star 24"/>
            <p:cNvSpPr/>
            <p:nvPr/>
          </p:nvSpPr>
          <p:spPr>
            <a:xfrm>
              <a:off x="3514204" y="4316785"/>
              <a:ext cx="160219" cy="160219"/>
            </a:xfrm>
            <a:prstGeom prst="star16">
              <a:avLst/>
            </a:prstGeom>
            <a:solidFill>
              <a:schemeClr val="accent6">
                <a:lumMod val="75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grpSp>
    </p:spTree>
    <p:extLst>
      <p:ext uri="{BB962C8B-B14F-4D97-AF65-F5344CB8AC3E}">
        <p14:creationId xmlns:p14="http://schemas.microsoft.com/office/powerpoint/2010/main" val="4981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3624" y="1066800"/>
            <a:ext cx="8667090" cy="5413375"/>
          </a:xfrm>
          <a:prstGeom prst="rect">
            <a:avLst/>
          </a:prstGeom>
          <a:noFill/>
          <a:ln w="12700">
            <a:no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dirty="0"/>
              <a:t>So … how do we measure the distance between two point in a multi-dimensional space?</a:t>
            </a:r>
            <a:endParaRPr lang="en-US" sz="800" dirty="0"/>
          </a:p>
          <a:p>
            <a:pPr marL="342900" lvl="0" indent="-342900">
              <a:spcAft>
                <a:spcPts val="600"/>
              </a:spcAft>
              <a:buClr>
                <a:srgbClr val="0070C0"/>
              </a:buClr>
              <a:buSzPct val="100000"/>
              <a:buFont typeface="Wingdings" pitchFamily="2" charset="2"/>
              <a:buChar char="§"/>
            </a:pPr>
            <a:endParaRPr lang="en-US" sz="2800" dirty="0"/>
          </a:p>
          <a:p>
            <a:pPr marL="342900" lvl="0" indent="-342900">
              <a:spcAft>
                <a:spcPts val="600"/>
              </a:spcAft>
              <a:buClr>
                <a:srgbClr val="0070C0"/>
              </a:buClr>
              <a:buSzPct val="100000"/>
              <a:buFont typeface="Wingdings" pitchFamily="2" charset="2"/>
              <a:buChar char="§"/>
            </a:pPr>
            <a:r>
              <a:rPr lang="en-US" sz="2800" dirty="0"/>
              <a:t>Common distance functions:</a:t>
            </a:r>
          </a:p>
          <a:p>
            <a:pPr marL="800100" lvl="1" indent="-342900">
              <a:spcAft>
                <a:spcPts val="600"/>
              </a:spcAft>
              <a:buClr>
                <a:srgbClr val="0070C0"/>
              </a:buClr>
              <a:buSzPct val="100000"/>
              <a:buFont typeface="Wingdings" pitchFamily="2" charset="2"/>
              <a:buChar char="§"/>
            </a:pPr>
            <a:r>
              <a:rPr lang="en-US" sz="2400" dirty="0"/>
              <a:t>The </a:t>
            </a:r>
            <a:r>
              <a:rPr lang="en-US" sz="2400" b="1" dirty="0"/>
              <a:t>Euclidean</a:t>
            </a:r>
            <a:r>
              <a:rPr lang="en-US" sz="2400" dirty="0"/>
              <a:t> distance </a:t>
            </a:r>
            <a:br>
              <a:rPr lang="en-US" sz="2400" dirty="0"/>
            </a:br>
            <a:r>
              <a:rPr lang="en-US" sz="2000" dirty="0"/>
              <a:t>(</a:t>
            </a:r>
            <a:r>
              <a:rPr lang="en-US" sz="2000" dirty="0" err="1"/>
              <a:t>a.k.a</a:t>
            </a:r>
            <a:r>
              <a:rPr lang="en-US" sz="2000" dirty="0"/>
              <a:t> “distance as the crow flies” or distance).</a:t>
            </a:r>
            <a:r>
              <a:rPr lang="en-US" sz="2400" dirty="0"/>
              <a:t> </a:t>
            </a:r>
          </a:p>
          <a:p>
            <a:pPr marL="800100" lvl="1" indent="-342900">
              <a:spcAft>
                <a:spcPts val="600"/>
              </a:spcAft>
              <a:buClr>
                <a:srgbClr val="0070C0"/>
              </a:buClr>
              <a:buSzPct val="100000"/>
              <a:buFont typeface="Wingdings" pitchFamily="2" charset="2"/>
              <a:buChar char="§"/>
            </a:pPr>
            <a:r>
              <a:rPr lang="en-US" sz="2400" dirty="0"/>
              <a:t>The </a:t>
            </a:r>
            <a:r>
              <a:rPr lang="en-US" sz="2400" b="1" dirty="0"/>
              <a:t>Manhattan</a:t>
            </a:r>
            <a:r>
              <a:rPr lang="en-US" sz="2400" dirty="0"/>
              <a:t> distance </a:t>
            </a:r>
            <a:br>
              <a:rPr lang="en-US" sz="2400" dirty="0"/>
            </a:br>
            <a:r>
              <a:rPr lang="en-US" sz="2000" dirty="0"/>
              <a:t>(</a:t>
            </a:r>
            <a:r>
              <a:rPr lang="en-US" sz="2000" dirty="0" err="1"/>
              <a:t>a.k.a</a:t>
            </a:r>
            <a:r>
              <a:rPr lang="en-US" sz="2000" dirty="0"/>
              <a:t> </a:t>
            </a:r>
            <a:r>
              <a:rPr lang="en-US" sz="2000" b="1" dirty="0"/>
              <a:t>taxicab distance</a:t>
            </a:r>
            <a:r>
              <a:rPr lang="en-US" sz="2000" dirty="0"/>
              <a:t>)</a:t>
            </a:r>
          </a:p>
          <a:p>
            <a:pPr marL="800100" lvl="1" indent="-342900">
              <a:spcAft>
                <a:spcPts val="600"/>
              </a:spcAft>
              <a:buClr>
                <a:srgbClr val="0070C0"/>
              </a:buClr>
              <a:buSzPct val="100000"/>
              <a:buFont typeface="Wingdings" pitchFamily="2" charset="2"/>
              <a:buChar char="§"/>
            </a:pPr>
            <a:r>
              <a:rPr lang="en-US" sz="2400" b="1" dirty="0"/>
              <a:t>Hamming</a:t>
            </a:r>
            <a:r>
              <a:rPr lang="en-US" sz="2400" dirty="0"/>
              <a:t> distance</a:t>
            </a:r>
            <a:br>
              <a:rPr lang="en-US" sz="2400" dirty="0"/>
            </a:br>
            <a:r>
              <a:rPr lang="en-US" sz="2000" dirty="0"/>
              <a:t>(</a:t>
            </a:r>
            <a:r>
              <a:rPr lang="en-US" sz="2000" dirty="0" err="1"/>
              <a:t>a.k.a</a:t>
            </a:r>
            <a:r>
              <a:rPr lang="en-US" sz="2000" dirty="0"/>
              <a:t> </a:t>
            </a:r>
            <a:r>
              <a:rPr lang="en-US" sz="2000" b="1" dirty="0"/>
              <a:t>edit distance</a:t>
            </a:r>
            <a:r>
              <a:rPr lang="en-US" sz="2000" dirty="0"/>
              <a:t>)</a:t>
            </a:r>
          </a:p>
          <a:p>
            <a:pPr lvl="1">
              <a:spcAft>
                <a:spcPts val="600"/>
              </a:spcAft>
              <a:buClr>
                <a:srgbClr val="0070C0"/>
              </a:buClr>
              <a:buSzPct val="100000"/>
            </a:pPr>
            <a:endParaRPr lang="en-US" sz="2400" b="1" dirty="0"/>
          </a:p>
          <a:p>
            <a:pPr marL="800100" lvl="1" indent="-342900">
              <a:spcAft>
                <a:spcPts val="1800"/>
              </a:spcAft>
              <a:buClr>
                <a:srgbClr val="0070C0"/>
              </a:buClr>
              <a:buSzPct val="100000"/>
              <a:buFont typeface="Wingdings" pitchFamily="2" charset="2"/>
              <a:buChar char="§"/>
            </a:pPr>
            <a:r>
              <a:rPr lang="en-US" sz="2400" b="1" dirty="0"/>
              <a:t>Correlation</a:t>
            </a:r>
            <a:r>
              <a:rPr lang="en-US" sz="2400" dirty="0"/>
              <a:t> (Pearson, Spearman, Absolute Value of Correlation, etc.)</a:t>
            </a:r>
          </a:p>
          <a:p>
            <a:pPr marL="800100" lvl="1" indent="-342900">
              <a:spcAft>
                <a:spcPts val="1800"/>
              </a:spcAft>
              <a:buClr>
                <a:srgbClr val="0070C0"/>
              </a:buClr>
              <a:buSzPct val="100000"/>
              <a:buFont typeface="Wingdings" pitchFamily="2" charset="2"/>
              <a:buChar char="§"/>
            </a:pPr>
            <a:endParaRPr lang="en-US" sz="2000" dirty="0"/>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Measuring similarity/distance</a:t>
            </a:r>
          </a:p>
        </p:txBody>
      </p:sp>
      <p:pic>
        <p:nvPicPr>
          <p:cNvPr id="43010" name="Picture 2" descr="File:Manhattan distanc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903" y="3906231"/>
            <a:ext cx="1377522" cy="1377523"/>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boldsymbol{x}\| := \sqrt{x_1^2 + \cdots + x_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440" y="3077026"/>
            <a:ext cx="1885950" cy="35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3012"/>
                                        </p:tgtEl>
                                        <p:attrNameLst>
                                          <p:attrName>style.visibility</p:attrName>
                                        </p:attrNameLst>
                                      </p:cBhvr>
                                      <p:to>
                                        <p:strVal val="visible"/>
                                      </p:to>
                                    </p:set>
                                    <p:animEffect transition="in" filter="wipe(left)">
                                      <p:cBhvr>
                                        <p:cTn id="16" dur="500"/>
                                        <p:tgtEl>
                                          <p:spTgt spid="430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3010"/>
                                        </p:tgtEl>
                                        <p:attrNameLst>
                                          <p:attrName>style.visibility</p:attrName>
                                        </p:attrNameLst>
                                      </p:cBhvr>
                                      <p:to>
                                        <p:strVal val="visible"/>
                                      </p:to>
                                    </p:set>
                                    <p:animEffect transition="in" filter="wipe(left)">
                                      <p:cBhvr>
                                        <p:cTn id="25" dur="500"/>
                                        <p:tgtEl>
                                          <p:spTgt spid="430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left)">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52400" y="1143000"/>
            <a:ext cx="8790214" cy="1470025"/>
          </a:xfrm>
        </p:spPr>
        <p:txBody>
          <a:bodyPr>
            <a:normAutofit/>
          </a:bodyPr>
          <a:lstStyle/>
          <a:p>
            <a:r>
              <a:rPr lang="en-US" sz="7200" b="1" dirty="0"/>
              <a:t>Clustering</a:t>
            </a:r>
            <a:endParaRPr lang="en-US" sz="3600" b="1" dirty="0"/>
          </a:p>
        </p:txBody>
      </p:sp>
      <p:sp>
        <p:nvSpPr>
          <p:cNvPr id="67587" name="Rectangle 3"/>
          <p:cNvSpPr>
            <a:spLocks noGrp="1" noChangeArrowheads="1"/>
          </p:cNvSpPr>
          <p:nvPr>
            <p:ph type="subTitle" idx="1"/>
          </p:nvPr>
        </p:nvSpPr>
        <p:spPr>
          <a:xfrm>
            <a:off x="1066800" y="3886200"/>
            <a:ext cx="7239000" cy="1752600"/>
          </a:xfrm>
        </p:spPr>
        <p:txBody>
          <a:bodyPr/>
          <a:lstStyle/>
          <a:p>
            <a:r>
              <a:rPr lang="en-US" sz="2800" dirty="0">
                <a:solidFill>
                  <a:schemeClr val="tx1"/>
                </a:solidFill>
              </a:rPr>
              <a:t>Genome 559: Introduction to Statistical and Computational Genomics</a:t>
            </a:r>
          </a:p>
          <a:p>
            <a:r>
              <a:rPr lang="en-US" sz="2800" b="1" dirty="0">
                <a:solidFill>
                  <a:schemeClr val="tx1"/>
                </a:solidFill>
              </a:rPr>
              <a:t>Elhanan </a:t>
            </a:r>
            <a:r>
              <a:rPr lang="en-US" sz="2800" b="1" dirty="0" err="1">
                <a:solidFill>
                  <a:schemeClr val="tx1"/>
                </a:solidFill>
              </a:rPr>
              <a:t>Borenstein</a:t>
            </a:r>
            <a:endParaRPr lang="en-US" sz="2800" b="1" dirty="0">
              <a:solidFill>
                <a:schemeClr val="tx1"/>
              </a:solidFill>
            </a:endParaRPr>
          </a:p>
        </p:txBody>
      </p:sp>
      <p:sp>
        <p:nvSpPr>
          <p:cNvPr id="4" name="Rectangle 3"/>
          <p:cNvSpPr/>
          <p:nvPr/>
        </p:nvSpPr>
        <p:spPr>
          <a:xfrm>
            <a:off x="6319188" y="6616028"/>
            <a:ext cx="2824812" cy="261610"/>
          </a:xfrm>
          <a:prstGeom prst="rect">
            <a:avLst/>
          </a:prstGeom>
        </p:spPr>
        <p:txBody>
          <a:bodyPr wrap="none">
            <a:spAutoFit/>
          </a:bodyPr>
          <a:lstStyle/>
          <a:p>
            <a:r>
              <a:rPr lang="en-US" sz="1100" dirty="0">
                <a:solidFill>
                  <a:srgbClr val="002465"/>
                </a:solidFill>
              </a:rPr>
              <a:t>Some slides adapted from Jacques van </a:t>
            </a:r>
            <a:r>
              <a:rPr lang="en-US" sz="1100" dirty="0" err="1">
                <a:solidFill>
                  <a:srgbClr val="002465"/>
                </a:solidFill>
              </a:rPr>
              <a:t>Helden</a:t>
            </a:r>
            <a:endParaRPr lang="en-US" sz="11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398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A common data structure in </a:t>
            </a:r>
          </a:p>
          <a:p>
            <a:r>
              <a:rPr lang="en-US" dirty="0">
                <a:latin typeface="+mn-lt"/>
              </a:rPr>
              <a:t>high-throughput biology</a:t>
            </a:r>
          </a:p>
        </p:txBody>
      </p:sp>
    </p:spTree>
    <p:extLst>
      <p:ext uri="{BB962C8B-B14F-4D97-AF65-F5344CB8AC3E}">
        <p14:creationId xmlns:p14="http://schemas.microsoft.com/office/powerpoint/2010/main" val="14837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398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A common data structure in </a:t>
            </a:r>
          </a:p>
          <a:p>
            <a:r>
              <a:rPr lang="en-US" dirty="0">
                <a:latin typeface="+mn-lt"/>
              </a:rPr>
              <a:t>high-throughput biology</a:t>
            </a:r>
          </a:p>
        </p:txBody>
      </p:sp>
      <p:graphicFrame>
        <p:nvGraphicFramePr>
          <p:cNvPr id="3" name="Table 2"/>
          <p:cNvGraphicFramePr>
            <a:graphicFrameLocks noGrp="1"/>
          </p:cNvGraphicFramePr>
          <p:nvPr>
            <p:extLst>
              <p:ext uri="{D42A27DB-BD31-4B8C-83A1-F6EECF244321}">
                <p14:modId xmlns:p14="http://schemas.microsoft.com/office/powerpoint/2010/main" val="1491815154"/>
              </p:ext>
            </p:extLst>
          </p:nvPr>
        </p:nvGraphicFramePr>
        <p:xfrm>
          <a:off x="2729135" y="2782746"/>
          <a:ext cx="5605984" cy="3484728"/>
        </p:xfrm>
        <a:graphic>
          <a:graphicData uri="http://schemas.openxmlformats.org/drawingml/2006/table">
            <a:tbl>
              <a:tblPr>
                <a:tableStyleId>{5C22544A-7EE6-4342-B048-85BDC9FD1C3A}</a:tableStyleId>
              </a:tblPr>
              <a:tblGrid>
                <a:gridCol w="350374">
                  <a:extLst>
                    <a:ext uri="{9D8B030D-6E8A-4147-A177-3AD203B41FA5}">
                      <a16:colId xmlns:a16="http://schemas.microsoft.com/office/drawing/2014/main" val="20000"/>
                    </a:ext>
                  </a:extLst>
                </a:gridCol>
                <a:gridCol w="350374">
                  <a:extLst>
                    <a:ext uri="{9D8B030D-6E8A-4147-A177-3AD203B41FA5}">
                      <a16:colId xmlns:a16="http://schemas.microsoft.com/office/drawing/2014/main" val="20001"/>
                    </a:ext>
                  </a:extLst>
                </a:gridCol>
                <a:gridCol w="350374">
                  <a:extLst>
                    <a:ext uri="{9D8B030D-6E8A-4147-A177-3AD203B41FA5}">
                      <a16:colId xmlns:a16="http://schemas.microsoft.com/office/drawing/2014/main" val="20002"/>
                    </a:ext>
                  </a:extLst>
                </a:gridCol>
                <a:gridCol w="350374">
                  <a:extLst>
                    <a:ext uri="{9D8B030D-6E8A-4147-A177-3AD203B41FA5}">
                      <a16:colId xmlns:a16="http://schemas.microsoft.com/office/drawing/2014/main" val="20003"/>
                    </a:ext>
                  </a:extLst>
                </a:gridCol>
                <a:gridCol w="350374">
                  <a:extLst>
                    <a:ext uri="{9D8B030D-6E8A-4147-A177-3AD203B41FA5}">
                      <a16:colId xmlns:a16="http://schemas.microsoft.com/office/drawing/2014/main" val="20004"/>
                    </a:ext>
                  </a:extLst>
                </a:gridCol>
                <a:gridCol w="350374">
                  <a:extLst>
                    <a:ext uri="{9D8B030D-6E8A-4147-A177-3AD203B41FA5}">
                      <a16:colId xmlns:a16="http://schemas.microsoft.com/office/drawing/2014/main" val="20005"/>
                    </a:ext>
                  </a:extLst>
                </a:gridCol>
                <a:gridCol w="350374">
                  <a:extLst>
                    <a:ext uri="{9D8B030D-6E8A-4147-A177-3AD203B41FA5}">
                      <a16:colId xmlns:a16="http://schemas.microsoft.com/office/drawing/2014/main" val="20006"/>
                    </a:ext>
                  </a:extLst>
                </a:gridCol>
                <a:gridCol w="350374">
                  <a:extLst>
                    <a:ext uri="{9D8B030D-6E8A-4147-A177-3AD203B41FA5}">
                      <a16:colId xmlns:a16="http://schemas.microsoft.com/office/drawing/2014/main" val="20007"/>
                    </a:ext>
                  </a:extLst>
                </a:gridCol>
                <a:gridCol w="350374">
                  <a:extLst>
                    <a:ext uri="{9D8B030D-6E8A-4147-A177-3AD203B41FA5}">
                      <a16:colId xmlns:a16="http://schemas.microsoft.com/office/drawing/2014/main" val="20008"/>
                    </a:ext>
                  </a:extLst>
                </a:gridCol>
                <a:gridCol w="350374">
                  <a:extLst>
                    <a:ext uri="{9D8B030D-6E8A-4147-A177-3AD203B41FA5}">
                      <a16:colId xmlns:a16="http://schemas.microsoft.com/office/drawing/2014/main" val="20009"/>
                    </a:ext>
                  </a:extLst>
                </a:gridCol>
                <a:gridCol w="350374">
                  <a:extLst>
                    <a:ext uri="{9D8B030D-6E8A-4147-A177-3AD203B41FA5}">
                      <a16:colId xmlns:a16="http://schemas.microsoft.com/office/drawing/2014/main" val="20010"/>
                    </a:ext>
                  </a:extLst>
                </a:gridCol>
                <a:gridCol w="350374">
                  <a:extLst>
                    <a:ext uri="{9D8B030D-6E8A-4147-A177-3AD203B41FA5}">
                      <a16:colId xmlns:a16="http://schemas.microsoft.com/office/drawing/2014/main" val="20011"/>
                    </a:ext>
                  </a:extLst>
                </a:gridCol>
                <a:gridCol w="350374">
                  <a:extLst>
                    <a:ext uri="{9D8B030D-6E8A-4147-A177-3AD203B41FA5}">
                      <a16:colId xmlns:a16="http://schemas.microsoft.com/office/drawing/2014/main" val="20012"/>
                    </a:ext>
                  </a:extLst>
                </a:gridCol>
                <a:gridCol w="350374">
                  <a:extLst>
                    <a:ext uri="{9D8B030D-6E8A-4147-A177-3AD203B41FA5}">
                      <a16:colId xmlns:a16="http://schemas.microsoft.com/office/drawing/2014/main" val="20013"/>
                    </a:ext>
                  </a:extLst>
                </a:gridCol>
                <a:gridCol w="350374">
                  <a:extLst>
                    <a:ext uri="{9D8B030D-6E8A-4147-A177-3AD203B41FA5}">
                      <a16:colId xmlns:a16="http://schemas.microsoft.com/office/drawing/2014/main" val="20014"/>
                    </a:ext>
                  </a:extLst>
                </a:gridCol>
                <a:gridCol w="350374">
                  <a:extLst>
                    <a:ext uri="{9D8B030D-6E8A-4147-A177-3AD203B41FA5}">
                      <a16:colId xmlns:a16="http://schemas.microsoft.com/office/drawing/2014/main" val="20015"/>
                    </a:ext>
                  </a:extLst>
                </a:gridCol>
              </a:tblGrid>
              <a:tr h="75011">
                <a:tc>
                  <a:txBody>
                    <a:bodyPr/>
                    <a:lstStyle/>
                    <a:p>
                      <a:pPr algn="r" fontAlgn="b"/>
                      <a:r>
                        <a:rPr lang="en-US" sz="900" u="none" strike="noStrike">
                          <a:effectLst/>
                        </a:rPr>
                        <a:t>776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2905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4580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1553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1391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0"/>
                  </a:ext>
                </a:extLst>
              </a:tr>
              <a:tr h="75011">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250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415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480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942</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1"/>
                  </a:ext>
                </a:extLst>
              </a:tr>
              <a:tr h="75011">
                <a:tc>
                  <a:txBody>
                    <a:bodyPr/>
                    <a:lstStyle/>
                    <a:p>
                      <a:pPr algn="r" fontAlgn="b"/>
                      <a:r>
                        <a:rPr lang="en-US" sz="900" u="none" strike="noStrike">
                          <a:effectLst/>
                        </a:rPr>
                        <a:t>70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2"/>
                  </a:ext>
                </a:extLst>
              </a:tr>
              <a:tr h="75011">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3"/>
                  </a:ext>
                </a:extLst>
              </a:tr>
              <a:tr h="75011">
                <a:tc>
                  <a:txBody>
                    <a:bodyPr/>
                    <a:lstStyle/>
                    <a:p>
                      <a:pPr algn="r" fontAlgn="b"/>
                      <a:r>
                        <a:rPr lang="en-US" sz="900" u="none" strike="noStrike">
                          <a:effectLst/>
                        </a:rPr>
                        <a:t>111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727</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4"/>
                  </a:ext>
                </a:extLst>
              </a:tr>
              <a:tr h="75011">
                <a:tc>
                  <a:txBody>
                    <a:bodyPr/>
                    <a:lstStyle/>
                    <a:p>
                      <a:pPr algn="r" fontAlgn="b"/>
                      <a:r>
                        <a:rPr lang="en-US" sz="900" u="none" strike="noStrike">
                          <a:effectLst/>
                        </a:rPr>
                        <a:t>240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5"/>
                  </a:ext>
                </a:extLst>
              </a:tr>
              <a:tr h="75011">
                <a:tc>
                  <a:txBody>
                    <a:bodyPr/>
                    <a:lstStyle/>
                    <a:p>
                      <a:pPr algn="r" fontAlgn="b"/>
                      <a:r>
                        <a:rPr lang="en-US" sz="900" u="none" strike="noStrike">
                          <a:effectLst/>
                        </a:rPr>
                        <a:t>806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6"/>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1101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149</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7"/>
                  </a:ext>
                </a:extLst>
              </a:tr>
              <a:tr h="75011">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813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8"/>
                  </a:ext>
                </a:extLst>
              </a:tr>
              <a:tr h="75011">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9"/>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0"/>
                  </a:ext>
                </a:extLst>
              </a:tr>
              <a:tr h="75011">
                <a:tc>
                  <a:txBody>
                    <a:bodyPr/>
                    <a:lstStyle/>
                    <a:p>
                      <a:pPr algn="r" fontAlgn="b"/>
                      <a:r>
                        <a:rPr lang="en-US" sz="900" u="none" strike="noStrike">
                          <a:effectLst/>
                        </a:rPr>
                        <a:t>919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1"/>
                  </a:ext>
                </a:extLst>
              </a:tr>
              <a:tr h="75011">
                <a:tc>
                  <a:txBody>
                    <a:bodyPr/>
                    <a:lstStyle/>
                    <a:p>
                      <a:pPr algn="r" fontAlgn="b"/>
                      <a:r>
                        <a:rPr lang="en-US" sz="900" u="none" strike="noStrike">
                          <a:effectLst/>
                        </a:rPr>
                        <a:t>51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2"/>
                  </a:ext>
                </a:extLst>
              </a:tr>
              <a:tr h="75011">
                <a:tc>
                  <a:txBody>
                    <a:bodyPr/>
                    <a:lstStyle/>
                    <a:p>
                      <a:pPr algn="r" fontAlgn="b"/>
                      <a:r>
                        <a:rPr lang="en-US" sz="900" u="none" strike="noStrike">
                          <a:effectLst/>
                        </a:rPr>
                        <a:t>516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3"/>
                  </a:ext>
                </a:extLst>
              </a:tr>
              <a:tr h="75011">
                <a:tc>
                  <a:txBody>
                    <a:bodyPr/>
                    <a:lstStyle/>
                    <a:p>
                      <a:pPr algn="r" fontAlgn="b"/>
                      <a:r>
                        <a:rPr lang="en-US" sz="900" u="none" strike="noStrike">
                          <a:effectLst/>
                        </a:rPr>
                        <a:t>70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4"/>
                  </a:ext>
                </a:extLst>
              </a:tr>
              <a:tr h="75011">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5"/>
                  </a:ext>
                </a:extLst>
              </a:tr>
              <a:tr h="75011">
                <a:tc>
                  <a:txBody>
                    <a:bodyPr/>
                    <a:lstStyle/>
                    <a:p>
                      <a:pPr algn="r" fontAlgn="b"/>
                      <a:r>
                        <a:rPr lang="en-US" sz="900" u="none" strike="noStrike">
                          <a:effectLst/>
                        </a:rPr>
                        <a:t>111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727</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6"/>
                  </a:ext>
                </a:extLst>
              </a:tr>
              <a:tr h="75011">
                <a:tc>
                  <a:txBody>
                    <a:bodyPr/>
                    <a:lstStyle/>
                    <a:p>
                      <a:pPr algn="r" fontAlgn="b"/>
                      <a:r>
                        <a:rPr lang="en-US" sz="900" u="none" strike="noStrike">
                          <a:effectLst/>
                        </a:rPr>
                        <a:t>240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7"/>
                  </a:ext>
                </a:extLst>
              </a:tr>
              <a:tr h="75011">
                <a:tc>
                  <a:txBody>
                    <a:bodyPr/>
                    <a:lstStyle/>
                    <a:p>
                      <a:pPr algn="r" fontAlgn="b"/>
                      <a:r>
                        <a:rPr lang="en-US" sz="900" u="none" strike="noStrike">
                          <a:effectLst/>
                        </a:rPr>
                        <a:t>806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8"/>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1101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149</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9"/>
                  </a:ext>
                </a:extLst>
              </a:tr>
              <a:tr h="75011">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813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0"/>
                  </a:ext>
                </a:extLst>
              </a:tr>
              <a:tr h="75011">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1"/>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2"/>
                  </a:ext>
                </a:extLst>
              </a:tr>
              <a:tr h="75011">
                <a:tc>
                  <a:txBody>
                    <a:bodyPr/>
                    <a:lstStyle/>
                    <a:p>
                      <a:pPr algn="r" fontAlgn="b"/>
                      <a:r>
                        <a:rPr lang="en-US" sz="900" u="none" strike="noStrike">
                          <a:effectLst/>
                        </a:rPr>
                        <a:t>919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dirty="0">
                          <a:effectLst/>
                        </a:rPr>
                        <a:t>2</a:t>
                      </a:r>
                      <a:endParaRPr lang="en-US" sz="900" b="0" i="0" u="none" strike="noStrike" dirty="0">
                        <a:solidFill>
                          <a:srgbClr val="000000"/>
                        </a:solidFill>
                        <a:effectLst/>
                        <a:latin typeface="Calibri"/>
                      </a:endParaRPr>
                    </a:p>
                  </a:txBody>
                  <a:tcPr marL="8037" marR="8037" marT="8037" marB="0" anchor="b"/>
                </a:tc>
                <a:extLst>
                  <a:ext uri="{0D108BD9-81ED-4DB2-BD59-A6C34878D82A}">
                    <a16:rowId xmlns:a16="http://schemas.microsoft.com/office/drawing/2014/main" val="10023"/>
                  </a:ext>
                </a:extLst>
              </a:tr>
            </a:tbl>
          </a:graphicData>
        </a:graphic>
      </p:graphicFrame>
      <p:cxnSp>
        <p:nvCxnSpPr>
          <p:cNvPr id="9" name="Straight Arrow Connector 8"/>
          <p:cNvCxnSpPr/>
          <p:nvPr/>
        </p:nvCxnSpPr>
        <p:spPr>
          <a:xfrm>
            <a:off x="2658817" y="2490000"/>
            <a:ext cx="5718506" cy="0"/>
          </a:xfrm>
          <a:prstGeom prst="straightConnector1">
            <a:avLst/>
          </a:prstGeom>
          <a:ln w="444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20833" y="2782746"/>
            <a:ext cx="0" cy="3484728"/>
          </a:xfrm>
          <a:prstGeom prst="straightConnector1">
            <a:avLst/>
          </a:prstGeom>
          <a:ln w="444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44695" y="2250741"/>
            <a:ext cx="1252266" cy="461665"/>
          </a:xfrm>
          <a:prstGeom prst="rect">
            <a:avLst/>
          </a:prstGeom>
          <a:solidFill>
            <a:schemeClr val="bg1"/>
          </a:solidFill>
        </p:spPr>
        <p:txBody>
          <a:bodyPr wrap="none" rtlCol="0">
            <a:spAutoFit/>
          </a:bodyPr>
          <a:lstStyle/>
          <a:p>
            <a:r>
              <a:rPr lang="en-US" sz="2400" b="1" dirty="0"/>
              <a:t>Samples</a:t>
            </a:r>
          </a:p>
        </p:txBody>
      </p:sp>
      <p:sp>
        <p:nvSpPr>
          <p:cNvPr id="22" name="TextBox 21"/>
          <p:cNvSpPr txBox="1"/>
          <p:nvPr/>
        </p:nvSpPr>
        <p:spPr>
          <a:xfrm rot="16200000">
            <a:off x="1654706" y="4039271"/>
            <a:ext cx="1482906" cy="830997"/>
          </a:xfrm>
          <a:prstGeom prst="rect">
            <a:avLst/>
          </a:prstGeom>
          <a:solidFill>
            <a:schemeClr val="bg1"/>
          </a:solidFill>
        </p:spPr>
        <p:txBody>
          <a:bodyPr wrap="none" rtlCol="0">
            <a:spAutoFit/>
          </a:bodyPr>
          <a:lstStyle/>
          <a:p>
            <a:r>
              <a:rPr lang="en-US" sz="2400" b="1" dirty="0"/>
              <a:t>Biological </a:t>
            </a:r>
          </a:p>
          <a:p>
            <a:pPr algn="ctr"/>
            <a:r>
              <a:rPr lang="en-US" sz="2400" b="1" dirty="0"/>
              <a:t>Entities</a:t>
            </a:r>
          </a:p>
        </p:txBody>
      </p:sp>
    </p:spTree>
    <p:extLst>
      <p:ext uri="{BB962C8B-B14F-4D97-AF65-F5344CB8AC3E}">
        <p14:creationId xmlns:p14="http://schemas.microsoft.com/office/powerpoint/2010/main" val="62301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398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A common data structure in </a:t>
            </a:r>
          </a:p>
          <a:p>
            <a:r>
              <a:rPr lang="en-US" dirty="0">
                <a:latin typeface="+mn-lt"/>
              </a:rPr>
              <a:t>high-throughput biology</a:t>
            </a:r>
          </a:p>
        </p:txBody>
      </p:sp>
      <p:graphicFrame>
        <p:nvGraphicFramePr>
          <p:cNvPr id="3" name="Table 2"/>
          <p:cNvGraphicFramePr>
            <a:graphicFrameLocks noGrp="1"/>
          </p:cNvGraphicFramePr>
          <p:nvPr>
            <p:extLst>
              <p:ext uri="{D42A27DB-BD31-4B8C-83A1-F6EECF244321}">
                <p14:modId xmlns:p14="http://schemas.microsoft.com/office/powerpoint/2010/main" val="1962937858"/>
              </p:ext>
            </p:extLst>
          </p:nvPr>
        </p:nvGraphicFramePr>
        <p:xfrm>
          <a:off x="2729135" y="2782746"/>
          <a:ext cx="5605984" cy="3484728"/>
        </p:xfrm>
        <a:graphic>
          <a:graphicData uri="http://schemas.openxmlformats.org/drawingml/2006/table">
            <a:tbl>
              <a:tblPr>
                <a:tableStyleId>{5C22544A-7EE6-4342-B048-85BDC9FD1C3A}</a:tableStyleId>
              </a:tblPr>
              <a:tblGrid>
                <a:gridCol w="350374">
                  <a:extLst>
                    <a:ext uri="{9D8B030D-6E8A-4147-A177-3AD203B41FA5}">
                      <a16:colId xmlns:a16="http://schemas.microsoft.com/office/drawing/2014/main" val="20000"/>
                    </a:ext>
                  </a:extLst>
                </a:gridCol>
                <a:gridCol w="350374">
                  <a:extLst>
                    <a:ext uri="{9D8B030D-6E8A-4147-A177-3AD203B41FA5}">
                      <a16:colId xmlns:a16="http://schemas.microsoft.com/office/drawing/2014/main" val="20001"/>
                    </a:ext>
                  </a:extLst>
                </a:gridCol>
                <a:gridCol w="350374">
                  <a:extLst>
                    <a:ext uri="{9D8B030D-6E8A-4147-A177-3AD203B41FA5}">
                      <a16:colId xmlns:a16="http://schemas.microsoft.com/office/drawing/2014/main" val="20002"/>
                    </a:ext>
                  </a:extLst>
                </a:gridCol>
                <a:gridCol w="350374">
                  <a:extLst>
                    <a:ext uri="{9D8B030D-6E8A-4147-A177-3AD203B41FA5}">
                      <a16:colId xmlns:a16="http://schemas.microsoft.com/office/drawing/2014/main" val="20003"/>
                    </a:ext>
                  </a:extLst>
                </a:gridCol>
                <a:gridCol w="350374">
                  <a:extLst>
                    <a:ext uri="{9D8B030D-6E8A-4147-A177-3AD203B41FA5}">
                      <a16:colId xmlns:a16="http://schemas.microsoft.com/office/drawing/2014/main" val="20004"/>
                    </a:ext>
                  </a:extLst>
                </a:gridCol>
                <a:gridCol w="350374">
                  <a:extLst>
                    <a:ext uri="{9D8B030D-6E8A-4147-A177-3AD203B41FA5}">
                      <a16:colId xmlns:a16="http://schemas.microsoft.com/office/drawing/2014/main" val="20005"/>
                    </a:ext>
                  </a:extLst>
                </a:gridCol>
                <a:gridCol w="350374">
                  <a:extLst>
                    <a:ext uri="{9D8B030D-6E8A-4147-A177-3AD203B41FA5}">
                      <a16:colId xmlns:a16="http://schemas.microsoft.com/office/drawing/2014/main" val="20006"/>
                    </a:ext>
                  </a:extLst>
                </a:gridCol>
                <a:gridCol w="350374">
                  <a:extLst>
                    <a:ext uri="{9D8B030D-6E8A-4147-A177-3AD203B41FA5}">
                      <a16:colId xmlns:a16="http://schemas.microsoft.com/office/drawing/2014/main" val="20007"/>
                    </a:ext>
                  </a:extLst>
                </a:gridCol>
                <a:gridCol w="350374">
                  <a:extLst>
                    <a:ext uri="{9D8B030D-6E8A-4147-A177-3AD203B41FA5}">
                      <a16:colId xmlns:a16="http://schemas.microsoft.com/office/drawing/2014/main" val="20008"/>
                    </a:ext>
                  </a:extLst>
                </a:gridCol>
                <a:gridCol w="350374">
                  <a:extLst>
                    <a:ext uri="{9D8B030D-6E8A-4147-A177-3AD203B41FA5}">
                      <a16:colId xmlns:a16="http://schemas.microsoft.com/office/drawing/2014/main" val="20009"/>
                    </a:ext>
                  </a:extLst>
                </a:gridCol>
                <a:gridCol w="350374">
                  <a:extLst>
                    <a:ext uri="{9D8B030D-6E8A-4147-A177-3AD203B41FA5}">
                      <a16:colId xmlns:a16="http://schemas.microsoft.com/office/drawing/2014/main" val="20010"/>
                    </a:ext>
                  </a:extLst>
                </a:gridCol>
                <a:gridCol w="350374">
                  <a:extLst>
                    <a:ext uri="{9D8B030D-6E8A-4147-A177-3AD203B41FA5}">
                      <a16:colId xmlns:a16="http://schemas.microsoft.com/office/drawing/2014/main" val="20011"/>
                    </a:ext>
                  </a:extLst>
                </a:gridCol>
                <a:gridCol w="350374">
                  <a:extLst>
                    <a:ext uri="{9D8B030D-6E8A-4147-A177-3AD203B41FA5}">
                      <a16:colId xmlns:a16="http://schemas.microsoft.com/office/drawing/2014/main" val="20012"/>
                    </a:ext>
                  </a:extLst>
                </a:gridCol>
                <a:gridCol w="350374">
                  <a:extLst>
                    <a:ext uri="{9D8B030D-6E8A-4147-A177-3AD203B41FA5}">
                      <a16:colId xmlns:a16="http://schemas.microsoft.com/office/drawing/2014/main" val="20013"/>
                    </a:ext>
                  </a:extLst>
                </a:gridCol>
                <a:gridCol w="350374">
                  <a:extLst>
                    <a:ext uri="{9D8B030D-6E8A-4147-A177-3AD203B41FA5}">
                      <a16:colId xmlns:a16="http://schemas.microsoft.com/office/drawing/2014/main" val="20014"/>
                    </a:ext>
                  </a:extLst>
                </a:gridCol>
                <a:gridCol w="350374">
                  <a:extLst>
                    <a:ext uri="{9D8B030D-6E8A-4147-A177-3AD203B41FA5}">
                      <a16:colId xmlns:a16="http://schemas.microsoft.com/office/drawing/2014/main" val="20015"/>
                    </a:ext>
                  </a:extLst>
                </a:gridCol>
              </a:tblGrid>
              <a:tr h="75011">
                <a:tc>
                  <a:txBody>
                    <a:bodyPr/>
                    <a:lstStyle/>
                    <a:p>
                      <a:pPr algn="r" fontAlgn="b"/>
                      <a:r>
                        <a:rPr lang="en-US" sz="900" u="none" strike="noStrike">
                          <a:effectLst/>
                        </a:rPr>
                        <a:t>776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2905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4580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1553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1391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0"/>
                  </a:ext>
                </a:extLst>
              </a:tr>
              <a:tr h="75011">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250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415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480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942</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1"/>
                  </a:ext>
                </a:extLst>
              </a:tr>
              <a:tr h="75011">
                <a:tc>
                  <a:txBody>
                    <a:bodyPr/>
                    <a:lstStyle/>
                    <a:p>
                      <a:pPr algn="r" fontAlgn="b"/>
                      <a:r>
                        <a:rPr lang="en-US" sz="900" u="none" strike="noStrike">
                          <a:effectLst/>
                        </a:rPr>
                        <a:t>70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2"/>
                  </a:ext>
                </a:extLst>
              </a:tr>
              <a:tr h="75011">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3"/>
                  </a:ext>
                </a:extLst>
              </a:tr>
              <a:tr h="75011">
                <a:tc>
                  <a:txBody>
                    <a:bodyPr/>
                    <a:lstStyle/>
                    <a:p>
                      <a:pPr algn="r" fontAlgn="b"/>
                      <a:r>
                        <a:rPr lang="en-US" sz="900" u="none" strike="noStrike">
                          <a:effectLst/>
                        </a:rPr>
                        <a:t>111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727</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4"/>
                  </a:ext>
                </a:extLst>
              </a:tr>
              <a:tr h="75011">
                <a:tc>
                  <a:txBody>
                    <a:bodyPr/>
                    <a:lstStyle/>
                    <a:p>
                      <a:pPr algn="r" fontAlgn="b"/>
                      <a:r>
                        <a:rPr lang="en-US" sz="900" u="none" strike="noStrike">
                          <a:effectLst/>
                        </a:rPr>
                        <a:t>240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5"/>
                  </a:ext>
                </a:extLst>
              </a:tr>
              <a:tr h="75011">
                <a:tc>
                  <a:txBody>
                    <a:bodyPr/>
                    <a:lstStyle/>
                    <a:p>
                      <a:pPr algn="r" fontAlgn="b"/>
                      <a:r>
                        <a:rPr lang="en-US" sz="900" u="none" strike="noStrike">
                          <a:effectLst/>
                        </a:rPr>
                        <a:t>806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6"/>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1101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149</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7"/>
                  </a:ext>
                </a:extLst>
              </a:tr>
              <a:tr h="75011">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813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8"/>
                  </a:ext>
                </a:extLst>
              </a:tr>
              <a:tr h="75011">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09"/>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0"/>
                  </a:ext>
                </a:extLst>
              </a:tr>
              <a:tr h="75011">
                <a:tc>
                  <a:txBody>
                    <a:bodyPr/>
                    <a:lstStyle/>
                    <a:p>
                      <a:pPr algn="r" fontAlgn="b"/>
                      <a:r>
                        <a:rPr lang="en-US" sz="900" u="none" strike="noStrike">
                          <a:effectLst/>
                        </a:rPr>
                        <a:t>919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1"/>
                  </a:ext>
                </a:extLst>
              </a:tr>
              <a:tr h="75011">
                <a:tc>
                  <a:txBody>
                    <a:bodyPr/>
                    <a:lstStyle/>
                    <a:p>
                      <a:pPr algn="r" fontAlgn="b"/>
                      <a:r>
                        <a:rPr lang="en-US" sz="900" u="none" strike="noStrike">
                          <a:effectLst/>
                        </a:rPr>
                        <a:t>51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2"/>
                  </a:ext>
                </a:extLst>
              </a:tr>
              <a:tr h="75011">
                <a:tc>
                  <a:txBody>
                    <a:bodyPr/>
                    <a:lstStyle/>
                    <a:p>
                      <a:pPr algn="r" fontAlgn="b"/>
                      <a:r>
                        <a:rPr lang="en-US" sz="900" u="none" strike="noStrike">
                          <a:effectLst/>
                        </a:rPr>
                        <a:t>516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3"/>
                  </a:ext>
                </a:extLst>
              </a:tr>
              <a:tr h="75011">
                <a:tc>
                  <a:txBody>
                    <a:bodyPr/>
                    <a:lstStyle/>
                    <a:p>
                      <a:pPr algn="r" fontAlgn="b"/>
                      <a:r>
                        <a:rPr lang="en-US" sz="900" u="none" strike="noStrike">
                          <a:effectLst/>
                        </a:rPr>
                        <a:t>70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4"/>
                  </a:ext>
                </a:extLst>
              </a:tr>
              <a:tr h="75011">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5"/>
                  </a:ext>
                </a:extLst>
              </a:tr>
              <a:tr h="75011">
                <a:tc>
                  <a:txBody>
                    <a:bodyPr/>
                    <a:lstStyle/>
                    <a:p>
                      <a:pPr algn="r" fontAlgn="b"/>
                      <a:r>
                        <a:rPr lang="en-US" sz="900" u="none" strike="noStrike">
                          <a:effectLst/>
                        </a:rPr>
                        <a:t>111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877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727</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6"/>
                  </a:ext>
                </a:extLst>
              </a:tr>
              <a:tr h="75011">
                <a:tc>
                  <a:txBody>
                    <a:bodyPr/>
                    <a:lstStyle/>
                    <a:p>
                      <a:pPr algn="r" fontAlgn="b"/>
                      <a:r>
                        <a:rPr lang="en-US" sz="900" u="none" strike="noStrike">
                          <a:effectLst/>
                        </a:rPr>
                        <a:t>240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158</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7"/>
                  </a:ext>
                </a:extLst>
              </a:tr>
              <a:tr h="75011">
                <a:tc>
                  <a:txBody>
                    <a:bodyPr/>
                    <a:lstStyle/>
                    <a:p>
                      <a:pPr algn="r" fontAlgn="b"/>
                      <a:r>
                        <a:rPr lang="en-US" sz="900" u="none" strike="noStrike">
                          <a:effectLst/>
                        </a:rPr>
                        <a:t>806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8"/>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426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1101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92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149</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19"/>
                  </a:ext>
                </a:extLst>
              </a:tr>
              <a:tr h="75011">
                <a:tc>
                  <a:txBody>
                    <a:bodyPr/>
                    <a:lstStyle/>
                    <a:p>
                      <a:pPr algn="r" fontAlgn="b"/>
                      <a:r>
                        <a:rPr lang="en-US" sz="900" u="none" strike="noStrike">
                          <a:effectLst/>
                        </a:rPr>
                        <a:t>24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813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679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565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262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772</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514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620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137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0"/>
                  </a:ext>
                </a:extLst>
              </a:tr>
              <a:tr h="75011">
                <a:tc>
                  <a:txBody>
                    <a:bodyPr/>
                    <a:lstStyle/>
                    <a:p>
                      <a:pPr algn="r" fontAlgn="b"/>
                      <a:r>
                        <a:rPr lang="en-US" sz="900" u="none" strike="noStrike">
                          <a:effectLst/>
                        </a:rPr>
                        <a:t>86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239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706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196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146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326</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1"/>
                  </a:ext>
                </a:extLst>
              </a:tr>
              <a:tr h="75011">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173</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361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20</a:t>
                      </a:r>
                      <a:endParaRPr lang="en-US" sz="900" b="0" i="0" u="none" strike="noStrike">
                        <a:solidFill>
                          <a:srgbClr val="000000"/>
                        </a:solidFill>
                        <a:effectLst/>
                        <a:latin typeface="Calibri"/>
                      </a:endParaRPr>
                    </a:p>
                  </a:txBody>
                  <a:tcPr marL="8037" marR="8037" marT="8037" marB="0" anchor="b"/>
                </a:tc>
                <a:extLst>
                  <a:ext uri="{0D108BD9-81ED-4DB2-BD59-A6C34878D82A}">
                    <a16:rowId xmlns:a16="http://schemas.microsoft.com/office/drawing/2014/main" val="10022"/>
                  </a:ext>
                </a:extLst>
              </a:tr>
              <a:tr h="75011">
                <a:tc>
                  <a:txBody>
                    <a:bodyPr/>
                    <a:lstStyle/>
                    <a:p>
                      <a:pPr algn="r" fontAlgn="b"/>
                      <a:r>
                        <a:rPr lang="en-US" sz="900" u="none" strike="noStrike">
                          <a:effectLst/>
                        </a:rPr>
                        <a:t>919</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635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108</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0</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116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176</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45</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21</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a:effectLst/>
                        </a:rPr>
                        <a:t>384</a:t>
                      </a:r>
                      <a:endParaRPr lang="en-US" sz="900" b="0" i="0" u="none" strike="noStrike">
                        <a:solidFill>
                          <a:srgbClr val="000000"/>
                        </a:solidFill>
                        <a:effectLst/>
                        <a:latin typeface="Calibri"/>
                      </a:endParaRPr>
                    </a:p>
                  </a:txBody>
                  <a:tcPr marL="8037" marR="8037" marT="8037" marB="0" anchor="b"/>
                </a:tc>
                <a:tc>
                  <a:txBody>
                    <a:bodyPr/>
                    <a:lstStyle/>
                    <a:p>
                      <a:pPr algn="r" fontAlgn="b"/>
                      <a:r>
                        <a:rPr lang="en-US" sz="900" u="none" strike="noStrike" dirty="0">
                          <a:effectLst/>
                        </a:rPr>
                        <a:t>2</a:t>
                      </a:r>
                      <a:endParaRPr lang="en-US" sz="900" b="0" i="0" u="none" strike="noStrike" dirty="0">
                        <a:solidFill>
                          <a:srgbClr val="000000"/>
                        </a:solidFill>
                        <a:effectLst/>
                        <a:latin typeface="Calibri"/>
                      </a:endParaRPr>
                    </a:p>
                  </a:txBody>
                  <a:tcPr marL="8037" marR="8037" marT="8037" marB="0" anchor="b"/>
                </a:tc>
                <a:extLst>
                  <a:ext uri="{0D108BD9-81ED-4DB2-BD59-A6C34878D82A}">
                    <a16:rowId xmlns:a16="http://schemas.microsoft.com/office/drawing/2014/main" val="10023"/>
                  </a:ext>
                </a:extLst>
              </a:tr>
            </a:tbl>
          </a:graphicData>
        </a:graphic>
      </p:graphicFrame>
      <p:cxnSp>
        <p:nvCxnSpPr>
          <p:cNvPr id="9" name="Straight Arrow Connector 8"/>
          <p:cNvCxnSpPr/>
          <p:nvPr/>
        </p:nvCxnSpPr>
        <p:spPr>
          <a:xfrm>
            <a:off x="2658817" y="2490000"/>
            <a:ext cx="5718506" cy="0"/>
          </a:xfrm>
          <a:prstGeom prst="straightConnector1">
            <a:avLst/>
          </a:prstGeom>
          <a:ln w="444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20833" y="2782746"/>
            <a:ext cx="0" cy="3484728"/>
          </a:xfrm>
          <a:prstGeom prst="straightConnector1">
            <a:avLst/>
          </a:prstGeom>
          <a:ln w="444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44695" y="2250741"/>
            <a:ext cx="1252266" cy="461665"/>
          </a:xfrm>
          <a:prstGeom prst="rect">
            <a:avLst/>
          </a:prstGeom>
          <a:solidFill>
            <a:schemeClr val="bg1"/>
          </a:solidFill>
        </p:spPr>
        <p:txBody>
          <a:bodyPr wrap="none" rtlCol="0">
            <a:spAutoFit/>
          </a:bodyPr>
          <a:lstStyle/>
          <a:p>
            <a:r>
              <a:rPr lang="en-US" sz="2400" b="1" dirty="0"/>
              <a:t>Samples</a:t>
            </a:r>
          </a:p>
        </p:txBody>
      </p:sp>
      <p:sp>
        <p:nvSpPr>
          <p:cNvPr id="22" name="TextBox 21"/>
          <p:cNvSpPr txBox="1"/>
          <p:nvPr/>
        </p:nvSpPr>
        <p:spPr>
          <a:xfrm rot="16200000">
            <a:off x="1654706" y="4039271"/>
            <a:ext cx="1482906" cy="830997"/>
          </a:xfrm>
          <a:prstGeom prst="rect">
            <a:avLst/>
          </a:prstGeom>
          <a:solidFill>
            <a:schemeClr val="bg1"/>
          </a:solidFill>
        </p:spPr>
        <p:txBody>
          <a:bodyPr wrap="none" rtlCol="0">
            <a:spAutoFit/>
          </a:bodyPr>
          <a:lstStyle/>
          <a:p>
            <a:r>
              <a:rPr lang="en-US" sz="2400" b="1" dirty="0"/>
              <a:t>Biological </a:t>
            </a:r>
          </a:p>
          <a:p>
            <a:pPr algn="ctr"/>
            <a:r>
              <a:rPr lang="en-US" sz="2400" b="1" dirty="0"/>
              <a:t>Entities</a:t>
            </a:r>
          </a:p>
        </p:txBody>
      </p:sp>
      <p:sp>
        <p:nvSpPr>
          <p:cNvPr id="23" name="TextBox 22"/>
          <p:cNvSpPr txBox="1"/>
          <p:nvPr/>
        </p:nvSpPr>
        <p:spPr>
          <a:xfrm>
            <a:off x="267286" y="5047651"/>
            <a:ext cx="1373261" cy="1477328"/>
          </a:xfrm>
          <a:prstGeom prst="rect">
            <a:avLst/>
          </a:prstGeom>
          <a:noFill/>
        </p:spPr>
        <p:txBody>
          <a:bodyPr wrap="none" rtlCol="0">
            <a:spAutoFit/>
          </a:bodyPr>
          <a:lstStyle/>
          <a:p>
            <a:pPr marL="168275" indent="-168275">
              <a:buFont typeface="Arial" panose="020B0604020202020204" pitchFamily="34" charset="0"/>
              <a:buChar char="•"/>
            </a:pPr>
            <a:r>
              <a:rPr lang="en-US" i="1" dirty="0"/>
              <a:t>Genes</a:t>
            </a:r>
          </a:p>
          <a:p>
            <a:pPr marL="168275" indent="-168275">
              <a:buFont typeface="Arial" panose="020B0604020202020204" pitchFamily="34" charset="0"/>
              <a:buChar char="•"/>
            </a:pPr>
            <a:r>
              <a:rPr lang="en-US" i="1" dirty="0"/>
              <a:t>Proteins</a:t>
            </a:r>
          </a:p>
          <a:p>
            <a:pPr marL="168275" indent="-168275">
              <a:buFont typeface="Arial" panose="020B0604020202020204" pitchFamily="34" charset="0"/>
              <a:buChar char="•"/>
            </a:pPr>
            <a:r>
              <a:rPr lang="en-US" i="1" dirty="0"/>
              <a:t>Transcripts</a:t>
            </a:r>
          </a:p>
          <a:p>
            <a:pPr marL="168275" indent="-168275">
              <a:buFont typeface="Arial" panose="020B0604020202020204" pitchFamily="34" charset="0"/>
              <a:buChar char="•"/>
            </a:pPr>
            <a:r>
              <a:rPr lang="en-US" i="1" dirty="0"/>
              <a:t>Species</a:t>
            </a:r>
          </a:p>
          <a:p>
            <a:pPr marL="168275" indent="-168275">
              <a:buFont typeface="Arial" panose="020B0604020202020204" pitchFamily="34" charset="0"/>
              <a:buChar char="•"/>
            </a:pPr>
            <a:r>
              <a:rPr lang="en-US" i="1" dirty="0"/>
              <a:t>….</a:t>
            </a:r>
          </a:p>
        </p:txBody>
      </p:sp>
      <p:cxnSp>
        <p:nvCxnSpPr>
          <p:cNvPr id="29" name="Curved Connector 28"/>
          <p:cNvCxnSpPr>
            <a:stCxn id="22" idx="0"/>
            <a:endCxn id="23" idx="0"/>
          </p:cNvCxnSpPr>
          <p:nvPr/>
        </p:nvCxnSpPr>
        <p:spPr>
          <a:xfrm rot="10800000" flipV="1">
            <a:off x="953918" y="4454769"/>
            <a:ext cx="1026743" cy="592881"/>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482" y="1188911"/>
            <a:ext cx="1676869" cy="3139321"/>
          </a:xfrm>
          <a:prstGeom prst="rect">
            <a:avLst/>
          </a:prstGeom>
          <a:noFill/>
        </p:spPr>
        <p:txBody>
          <a:bodyPr wrap="none" rtlCol="0">
            <a:spAutoFit/>
          </a:bodyPr>
          <a:lstStyle/>
          <a:p>
            <a:pPr marL="168275" indent="-168275">
              <a:buFont typeface="Arial" panose="020B0604020202020204" pitchFamily="34" charset="0"/>
              <a:buChar char="•"/>
            </a:pPr>
            <a:r>
              <a:rPr lang="en-US" i="1" dirty="0"/>
              <a:t>Samples</a:t>
            </a:r>
          </a:p>
          <a:p>
            <a:pPr marL="168275" indent="-168275">
              <a:buFont typeface="Arial" panose="020B0604020202020204" pitchFamily="34" charset="0"/>
              <a:buChar char="•"/>
            </a:pPr>
            <a:r>
              <a:rPr lang="en-US" i="1" dirty="0"/>
              <a:t>Conditions</a:t>
            </a:r>
          </a:p>
          <a:p>
            <a:pPr marL="168275" indent="-168275">
              <a:buFont typeface="Arial" panose="020B0604020202020204" pitchFamily="34" charset="0"/>
              <a:buChar char="•"/>
            </a:pPr>
            <a:r>
              <a:rPr lang="en-US" i="1" dirty="0"/>
              <a:t>Stimuli</a:t>
            </a:r>
          </a:p>
          <a:p>
            <a:pPr marL="168275" indent="-168275">
              <a:buFont typeface="Arial" panose="020B0604020202020204" pitchFamily="34" charset="0"/>
              <a:buChar char="•"/>
            </a:pPr>
            <a:r>
              <a:rPr lang="en-US" i="1" dirty="0"/>
              <a:t>Time points</a:t>
            </a:r>
          </a:p>
          <a:p>
            <a:pPr marL="168275" indent="-168275">
              <a:buFont typeface="Arial" panose="020B0604020202020204" pitchFamily="34" charset="0"/>
              <a:buChar char="•"/>
            </a:pPr>
            <a:r>
              <a:rPr lang="en-US" i="1" dirty="0"/>
              <a:t>Tissues</a:t>
            </a:r>
          </a:p>
          <a:p>
            <a:pPr marL="168275" indent="-168275">
              <a:buFont typeface="Arial" panose="020B0604020202020204" pitchFamily="34" charset="0"/>
              <a:buChar char="•"/>
            </a:pPr>
            <a:r>
              <a:rPr lang="en-US" i="1" dirty="0"/>
              <a:t>Disease states</a:t>
            </a:r>
          </a:p>
          <a:p>
            <a:pPr marL="168275" indent="-168275">
              <a:buFont typeface="Arial" panose="020B0604020202020204" pitchFamily="34" charset="0"/>
              <a:buChar char="•"/>
            </a:pPr>
            <a:r>
              <a:rPr lang="en-US" i="1" dirty="0"/>
              <a:t>Locations</a:t>
            </a:r>
          </a:p>
          <a:p>
            <a:pPr marL="168275" indent="-168275">
              <a:buFont typeface="Arial" panose="020B0604020202020204" pitchFamily="34" charset="0"/>
              <a:buChar char="•"/>
            </a:pPr>
            <a:r>
              <a:rPr lang="en-US" i="1" dirty="0"/>
              <a:t>Cell types</a:t>
            </a:r>
          </a:p>
          <a:p>
            <a:pPr marL="168275" indent="-168275">
              <a:buFont typeface="Arial" panose="020B0604020202020204" pitchFamily="34" charset="0"/>
              <a:buChar char="•"/>
            </a:pPr>
            <a:r>
              <a:rPr lang="en-US" i="1" dirty="0"/>
              <a:t>…</a:t>
            </a:r>
          </a:p>
          <a:p>
            <a:pPr marL="168275" indent="-168275">
              <a:buFont typeface="Arial" panose="020B0604020202020204" pitchFamily="34" charset="0"/>
              <a:buChar char="•"/>
            </a:pPr>
            <a:endParaRPr lang="en-US" i="1" dirty="0"/>
          </a:p>
          <a:p>
            <a:pPr marL="168275" indent="-168275">
              <a:buFont typeface="Arial" panose="020B0604020202020204" pitchFamily="34" charset="0"/>
              <a:buChar char="•"/>
            </a:pPr>
            <a:endParaRPr lang="en-US" i="1" dirty="0"/>
          </a:p>
        </p:txBody>
      </p:sp>
      <p:cxnSp>
        <p:nvCxnSpPr>
          <p:cNvPr id="32" name="Curved Connector 31"/>
          <p:cNvCxnSpPr>
            <a:stCxn id="21" idx="0"/>
          </p:cNvCxnSpPr>
          <p:nvPr/>
        </p:nvCxnSpPr>
        <p:spPr>
          <a:xfrm rot="16200000" flipV="1">
            <a:off x="3324379" y="4291"/>
            <a:ext cx="562618" cy="3930281"/>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6472" y="811209"/>
            <a:ext cx="1404680" cy="1754326"/>
          </a:xfrm>
          <a:prstGeom prst="rect">
            <a:avLst/>
          </a:prstGeom>
          <a:noFill/>
        </p:spPr>
        <p:txBody>
          <a:bodyPr wrap="none" rtlCol="0">
            <a:spAutoFit/>
          </a:bodyPr>
          <a:lstStyle/>
          <a:p>
            <a:pPr marL="168275" indent="-168275">
              <a:buFont typeface="Arial" panose="020B0604020202020204" pitchFamily="34" charset="0"/>
              <a:buChar char="•"/>
            </a:pPr>
            <a:r>
              <a:rPr lang="en-US" i="1" dirty="0"/>
              <a:t>Expression</a:t>
            </a:r>
          </a:p>
          <a:p>
            <a:pPr marL="168275" indent="-168275">
              <a:buFont typeface="Arial" panose="020B0604020202020204" pitchFamily="34" charset="0"/>
              <a:buChar char="•"/>
            </a:pPr>
            <a:r>
              <a:rPr lang="en-US" i="1" dirty="0"/>
              <a:t>Abundance</a:t>
            </a:r>
          </a:p>
          <a:p>
            <a:pPr marL="168275" indent="-168275">
              <a:buFont typeface="Arial" panose="020B0604020202020204" pitchFamily="34" charset="0"/>
              <a:buChar char="•"/>
            </a:pPr>
            <a:r>
              <a:rPr lang="en-US" i="1" dirty="0"/>
              <a:t>Count</a:t>
            </a:r>
          </a:p>
          <a:p>
            <a:pPr marL="168275" indent="-168275">
              <a:buFont typeface="Arial" panose="020B0604020202020204" pitchFamily="34" charset="0"/>
              <a:buChar char="•"/>
            </a:pPr>
            <a:r>
              <a:rPr lang="en-US" i="1" dirty="0"/>
              <a:t>Rate</a:t>
            </a:r>
          </a:p>
          <a:p>
            <a:pPr marL="168275" indent="-168275">
              <a:buFont typeface="Arial" panose="020B0604020202020204" pitchFamily="34" charset="0"/>
              <a:buChar char="•"/>
            </a:pPr>
            <a:r>
              <a:rPr lang="en-US" i="1" dirty="0"/>
              <a:t>…</a:t>
            </a:r>
          </a:p>
          <a:p>
            <a:pPr marL="168275" indent="-168275">
              <a:buFont typeface="Arial" panose="020B0604020202020204" pitchFamily="34" charset="0"/>
              <a:buChar char="•"/>
            </a:pPr>
            <a:endParaRPr lang="en-US" i="1" dirty="0"/>
          </a:p>
        </p:txBody>
      </p:sp>
      <p:cxnSp>
        <p:nvCxnSpPr>
          <p:cNvPr id="13" name="Curved Connector 12"/>
          <p:cNvCxnSpPr/>
          <p:nvPr/>
        </p:nvCxnSpPr>
        <p:spPr>
          <a:xfrm flipH="1" flipV="1">
            <a:off x="8316240" y="2039820"/>
            <a:ext cx="131423" cy="2696310"/>
          </a:xfrm>
          <a:prstGeom prst="curvedConnector4">
            <a:avLst>
              <a:gd name="adj1" fmla="val -377321"/>
              <a:gd name="adj2" fmla="val 8231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98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37" y="3403160"/>
            <a:ext cx="4074078" cy="293667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73394" y="3992258"/>
            <a:ext cx="7893334" cy="967175"/>
            <a:chOff x="973394" y="3992258"/>
            <a:chExt cx="7893334" cy="967175"/>
          </a:xfrm>
        </p:grpSpPr>
        <p:sp>
          <p:nvSpPr>
            <p:cNvPr id="2" name="Rectangle 1"/>
            <p:cNvSpPr/>
            <p:nvPr/>
          </p:nvSpPr>
          <p:spPr>
            <a:xfrm>
              <a:off x="973394" y="4109884"/>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3394" y="4769282"/>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76027" y="4651656"/>
              <a:ext cx="675185" cy="307777"/>
            </a:xfrm>
            <a:prstGeom prst="rect">
              <a:avLst/>
            </a:prstGeom>
            <a:noFill/>
          </p:spPr>
          <p:txBody>
            <a:bodyPr wrap="none" rtlCol="0">
              <a:spAutoFit/>
            </a:bodyPr>
            <a:lstStyle/>
            <a:p>
              <a:r>
                <a:rPr lang="en-US" sz="1400" b="1" i="1" dirty="0"/>
                <a:t>gene y</a:t>
              </a:r>
            </a:p>
          </p:txBody>
        </p:sp>
        <p:cxnSp>
          <p:nvCxnSpPr>
            <p:cNvPr id="10" name="Straight Arrow Connector 9"/>
            <p:cNvCxnSpPr/>
            <p:nvPr/>
          </p:nvCxnSpPr>
          <p:spPr>
            <a:xfrm flipH="1" flipV="1">
              <a:off x="4424516" y="4163960"/>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24516" y="4823359"/>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76027" y="3992258"/>
              <a:ext cx="671979" cy="307777"/>
            </a:xfrm>
            <a:prstGeom prst="rect">
              <a:avLst/>
            </a:prstGeom>
            <a:noFill/>
          </p:spPr>
          <p:txBody>
            <a:bodyPr wrap="none" rtlCol="0">
              <a:spAutoFit/>
            </a:bodyPr>
            <a:lstStyle/>
            <a:p>
              <a:r>
                <a:rPr lang="en-US" sz="1400" b="1" i="1" dirty="0"/>
                <a:t>gene x</a:t>
              </a:r>
            </a:p>
          </p:txBody>
        </p:sp>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8" t="24755" r="9568" b="73181"/>
            <a:stretch/>
          </p:blipFill>
          <p:spPr bwMode="auto">
            <a:xfrm>
              <a:off x="5441380" y="4123821"/>
              <a:ext cx="3422393" cy="606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46" t="47138" r="9592" b="51021"/>
            <a:stretch/>
          </p:blipFill>
          <p:spPr bwMode="auto">
            <a:xfrm>
              <a:off x="5458231" y="4808227"/>
              <a:ext cx="3408497" cy="5407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354292" y="4140265"/>
            <a:ext cx="3744936" cy="1034883"/>
            <a:chOff x="5489538" y="3484960"/>
            <a:chExt cx="3744936" cy="1034883"/>
          </a:xfrm>
        </p:grpSpPr>
        <p:sp>
          <p:nvSpPr>
            <p:cNvPr id="17" name="TextBox 16"/>
            <p:cNvSpPr txBox="1"/>
            <p:nvPr/>
          </p:nvSpPr>
          <p:spPr>
            <a:xfrm>
              <a:off x="5489538" y="3484960"/>
              <a:ext cx="3704860" cy="307777"/>
            </a:xfrm>
            <a:prstGeom prst="rect">
              <a:avLst/>
            </a:prstGeom>
            <a:noFill/>
          </p:spPr>
          <p:txBody>
            <a:bodyPr wrap="none" rtlCol="0">
              <a:spAutoFit/>
            </a:bodyPr>
            <a:lstStyle/>
            <a:p>
              <a:r>
                <a:rPr lang="en-US" sz="1400" b="1" dirty="0"/>
                <a:t>[0.1, 0.0, 0.6, 1.0, 2.1, 0.4, 0.2, 0.3, 0.5, 0.1, 2.1]</a:t>
              </a:r>
            </a:p>
          </p:txBody>
        </p:sp>
        <p:sp>
          <p:nvSpPr>
            <p:cNvPr id="18" name="TextBox 17"/>
            <p:cNvSpPr txBox="1"/>
            <p:nvPr/>
          </p:nvSpPr>
          <p:spPr>
            <a:xfrm>
              <a:off x="5489538" y="4212066"/>
              <a:ext cx="3744936" cy="307777"/>
            </a:xfrm>
            <a:prstGeom prst="rect">
              <a:avLst/>
            </a:prstGeom>
            <a:noFill/>
          </p:spPr>
          <p:txBody>
            <a:bodyPr wrap="none" rtlCol="0">
              <a:spAutoFit/>
            </a:bodyPr>
            <a:lstStyle/>
            <a:p>
              <a:r>
                <a:rPr lang="en-US" sz="1400" b="1" dirty="0"/>
                <a:t>[0.2, 1.0, 0.8, 0.4, 1.4, 0.5, 0.3, 2.1, 1.2, 3.4,  0.1]</a:t>
              </a:r>
            </a:p>
          </p:txBody>
        </p:sp>
      </p:grpSp>
      <p:sp>
        <p:nvSpPr>
          <p:cNvPr id="19" name="Title 1"/>
          <p:cNvSpPr txBox="1">
            <a:spLocks/>
          </p:cNvSpPr>
          <p:nvPr/>
        </p:nvSpPr>
        <p:spPr>
          <a:xfrm>
            <a:off x="0" y="0"/>
            <a:ext cx="9144000" cy="11398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A common data structure in </a:t>
            </a:r>
          </a:p>
          <a:p>
            <a:r>
              <a:rPr lang="en-US" dirty="0">
                <a:latin typeface="+mn-lt"/>
              </a:rPr>
              <a:t>high-throughput biology</a:t>
            </a:r>
          </a:p>
        </p:txBody>
      </p:sp>
    </p:spTree>
    <p:extLst>
      <p:ext uri="{BB962C8B-B14F-4D97-AF65-F5344CB8AC3E}">
        <p14:creationId xmlns:p14="http://schemas.microsoft.com/office/powerpoint/2010/main" val="5873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The clustering problem</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37" y="3403160"/>
            <a:ext cx="4074078" cy="293667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73394" y="3992258"/>
            <a:ext cx="7893334" cy="967175"/>
            <a:chOff x="973394" y="3992258"/>
            <a:chExt cx="7893334" cy="967175"/>
          </a:xfrm>
        </p:grpSpPr>
        <p:sp>
          <p:nvSpPr>
            <p:cNvPr id="2" name="Rectangle 1"/>
            <p:cNvSpPr/>
            <p:nvPr/>
          </p:nvSpPr>
          <p:spPr>
            <a:xfrm>
              <a:off x="973394" y="4109884"/>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3394" y="4769282"/>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76027" y="4651656"/>
              <a:ext cx="675185" cy="307777"/>
            </a:xfrm>
            <a:prstGeom prst="rect">
              <a:avLst/>
            </a:prstGeom>
            <a:noFill/>
          </p:spPr>
          <p:txBody>
            <a:bodyPr wrap="none" rtlCol="0">
              <a:spAutoFit/>
            </a:bodyPr>
            <a:lstStyle/>
            <a:p>
              <a:r>
                <a:rPr lang="en-US" sz="1400" b="1" i="1" dirty="0"/>
                <a:t>gene y</a:t>
              </a:r>
            </a:p>
          </p:txBody>
        </p:sp>
        <p:cxnSp>
          <p:nvCxnSpPr>
            <p:cNvPr id="10" name="Straight Arrow Connector 9"/>
            <p:cNvCxnSpPr/>
            <p:nvPr/>
          </p:nvCxnSpPr>
          <p:spPr>
            <a:xfrm flipH="1" flipV="1">
              <a:off x="4424516" y="4163960"/>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24516" y="4823359"/>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76027" y="3992258"/>
              <a:ext cx="671979" cy="307777"/>
            </a:xfrm>
            <a:prstGeom prst="rect">
              <a:avLst/>
            </a:prstGeom>
            <a:noFill/>
          </p:spPr>
          <p:txBody>
            <a:bodyPr wrap="none" rtlCol="0">
              <a:spAutoFit/>
            </a:bodyPr>
            <a:lstStyle/>
            <a:p>
              <a:r>
                <a:rPr lang="en-US" sz="1400" b="1" i="1" dirty="0"/>
                <a:t>gene x</a:t>
              </a:r>
            </a:p>
          </p:txBody>
        </p:sp>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8" t="24755" r="9568" b="73181"/>
            <a:stretch/>
          </p:blipFill>
          <p:spPr bwMode="auto">
            <a:xfrm>
              <a:off x="5441380" y="4123821"/>
              <a:ext cx="3422393" cy="606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46" t="47138" r="9592" b="51021"/>
            <a:stretch/>
          </p:blipFill>
          <p:spPr bwMode="auto">
            <a:xfrm>
              <a:off x="5458231" y="4808227"/>
              <a:ext cx="3408497" cy="5407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354292" y="4140265"/>
            <a:ext cx="3744936" cy="1034883"/>
            <a:chOff x="5489538" y="3484960"/>
            <a:chExt cx="3744936" cy="1034883"/>
          </a:xfrm>
        </p:grpSpPr>
        <p:sp>
          <p:nvSpPr>
            <p:cNvPr id="17" name="TextBox 16"/>
            <p:cNvSpPr txBox="1"/>
            <p:nvPr/>
          </p:nvSpPr>
          <p:spPr>
            <a:xfrm>
              <a:off x="5489538" y="3484960"/>
              <a:ext cx="3704860" cy="307777"/>
            </a:xfrm>
            <a:prstGeom prst="rect">
              <a:avLst/>
            </a:prstGeom>
            <a:noFill/>
          </p:spPr>
          <p:txBody>
            <a:bodyPr wrap="none" rtlCol="0">
              <a:spAutoFit/>
            </a:bodyPr>
            <a:lstStyle/>
            <a:p>
              <a:r>
                <a:rPr lang="en-US" sz="1400" b="1" dirty="0"/>
                <a:t>[0.1, 0.0, 0.6, 1.0, 2.1, 0.4, 0.2, 0.3, 0.5, 0.1, 2.1]</a:t>
              </a:r>
            </a:p>
          </p:txBody>
        </p:sp>
        <p:sp>
          <p:nvSpPr>
            <p:cNvPr id="18" name="TextBox 17"/>
            <p:cNvSpPr txBox="1"/>
            <p:nvPr/>
          </p:nvSpPr>
          <p:spPr>
            <a:xfrm>
              <a:off x="5489538" y="4212066"/>
              <a:ext cx="3744936" cy="307777"/>
            </a:xfrm>
            <a:prstGeom prst="rect">
              <a:avLst/>
            </a:prstGeom>
            <a:noFill/>
          </p:spPr>
          <p:txBody>
            <a:bodyPr wrap="none" rtlCol="0">
              <a:spAutoFit/>
            </a:bodyPr>
            <a:lstStyle/>
            <a:p>
              <a:r>
                <a:rPr lang="en-US" sz="1400" b="1" dirty="0"/>
                <a:t>[0.2, 1.0, 0.8, 0.4, 1.4, 0.5, 0.3, 2.1, 1.2, 3.4,  0.1]</a:t>
              </a:r>
            </a:p>
          </p:txBody>
        </p:sp>
      </p:grpSp>
    </p:spTree>
    <p:extLst>
      <p:ext uri="{BB962C8B-B14F-4D97-AF65-F5344CB8AC3E}">
        <p14:creationId xmlns:p14="http://schemas.microsoft.com/office/powerpoint/2010/main" val="407474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1066801"/>
            <a:ext cx="8397241" cy="2270166"/>
          </a:xfrm>
          <a:prstGeom prst="rect">
            <a:avLst/>
          </a:prstGeom>
          <a:noFill/>
          <a:ln w="12700">
            <a:noFill/>
          </a:ln>
        </p:spPr>
        <p:txBody>
          <a:bodyPr vert="horz" lIns="91440" tIns="45720" rIns="91440" bIns="45720" rtlCol="0">
            <a:noAutofit/>
          </a:bodyPr>
          <a:lstStyle/>
          <a:p>
            <a:pPr marL="342900" lvl="0" indent="-342900">
              <a:spcAft>
                <a:spcPts val="600"/>
              </a:spcAft>
              <a:buClr>
                <a:srgbClr val="0070C0"/>
              </a:buClr>
              <a:buSzPct val="100000"/>
              <a:buFont typeface="Wingdings" pitchFamily="2" charset="2"/>
              <a:buChar char="§"/>
            </a:pPr>
            <a:r>
              <a:rPr lang="en-US" sz="2800" b="1" dirty="0">
                <a:solidFill>
                  <a:srgbClr val="C00000"/>
                </a:solidFill>
              </a:rPr>
              <a:t>The goal of gene clustering process is to partition the genes into distinct sets such that genes that are assigned to the same cluster are “similar”, while genes assigned to different clusters are “non-similar”. </a:t>
            </a:r>
          </a:p>
        </p:txBody>
      </p:sp>
      <p:sp>
        <p:nvSpPr>
          <p:cNvPr id="4" name="Title 1"/>
          <p:cNvSpPr txBox="1">
            <a:spLocks/>
          </p:cNvSpPr>
          <p:nvPr/>
        </p:nvSpPr>
        <p:spPr>
          <a:xfrm>
            <a:off x="0" y="0"/>
            <a:ext cx="91440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The clustering problem</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37" y="3403160"/>
            <a:ext cx="4074078" cy="293667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73394" y="3992258"/>
            <a:ext cx="7893334" cy="967175"/>
            <a:chOff x="973394" y="3992258"/>
            <a:chExt cx="7893334" cy="967175"/>
          </a:xfrm>
        </p:grpSpPr>
        <p:sp>
          <p:nvSpPr>
            <p:cNvPr id="2" name="Rectangle 1"/>
            <p:cNvSpPr/>
            <p:nvPr/>
          </p:nvSpPr>
          <p:spPr>
            <a:xfrm>
              <a:off x="973394" y="4109884"/>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3394" y="4769282"/>
              <a:ext cx="3451122" cy="10815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76027" y="4651656"/>
              <a:ext cx="675185" cy="307777"/>
            </a:xfrm>
            <a:prstGeom prst="rect">
              <a:avLst/>
            </a:prstGeom>
            <a:noFill/>
          </p:spPr>
          <p:txBody>
            <a:bodyPr wrap="none" rtlCol="0">
              <a:spAutoFit/>
            </a:bodyPr>
            <a:lstStyle/>
            <a:p>
              <a:r>
                <a:rPr lang="en-US" sz="1400" b="1" i="1" dirty="0"/>
                <a:t>gene y</a:t>
              </a:r>
            </a:p>
          </p:txBody>
        </p:sp>
        <p:cxnSp>
          <p:nvCxnSpPr>
            <p:cNvPr id="10" name="Straight Arrow Connector 9"/>
            <p:cNvCxnSpPr/>
            <p:nvPr/>
          </p:nvCxnSpPr>
          <p:spPr>
            <a:xfrm flipH="1" flipV="1">
              <a:off x="4424516" y="4163960"/>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24516" y="4823359"/>
              <a:ext cx="422767" cy="1"/>
            </a:xfrm>
            <a:prstGeom prst="straightConnector1">
              <a:avLst/>
            </a:prstGeom>
            <a:ln w="349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76027" y="3992258"/>
              <a:ext cx="671979" cy="307777"/>
            </a:xfrm>
            <a:prstGeom prst="rect">
              <a:avLst/>
            </a:prstGeom>
            <a:noFill/>
          </p:spPr>
          <p:txBody>
            <a:bodyPr wrap="none" rtlCol="0">
              <a:spAutoFit/>
            </a:bodyPr>
            <a:lstStyle/>
            <a:p>
              <a:r>
                <a:rPr lang="en-US" sz="1400" b="1" i="1" dirty="0"/>
                <a:t>gene x</a:t>
              </a:r>
            </a:p>
          </p:txBody>
        </p:sp>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8" t="24755" r="9568" b="73181"/>
            <a:stretch/>
          </p:blipFill>
          <p:spPr bwMode="auto">
            <a:xfrm>
              <a:off x="5441380" y="4123821"/>
              <a:ext cx="3422393" cy="606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46" t="47138" r="9592" b="51021"/>
            <a:stretch/>
          </p:blipFill>
          <p:spPr bwMode="auto">
            <a:xfrm>
              <a:off x="5458231" y="4808227"/>
              <a:ext cx="3408497" cy="5407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354292" y="4140265"/>
            <a:ext cx="3744936" cy="1034883"/>
            <a:chOff x="5489538" y="3484960"/>
            <a:chExt cx="3744936" cy="1034883"/>
          </a:xfrm>
        </p:grpSpPr>
        <p:sp>
          <p:nvSpPr>
            <p:cNvPr id="17" name="TextBox 16"/>
            <p:cNvSpPr txBox="1"/>
            <p:nvPr/>
          </p:nvSpPr>
          <p:spPr>
            <a:xfrm>
              <a:off x="5489538" y="3484960"/>
              <a:ext cx="3704860" cy="307777"/>
            </a:xfrm>
            <a:prstGeom prst="rect">
              <a:avLst/>
            </a:prstGeom>
            <a:noFill/>
          </p:spPr>
          <p:txBody>
            <a:bodyPr wrap="none" rtlCol="0">
              <a:spAutoFit/>
            </a:bodyPr>
            <a:lstStyle/>
            <a:p>
              <a:r>
                <a:rPr lang="en-US" sz="1400" b="1" dirty="0"/>
                <a:t>[0.1, 0.0, 0.6, 1.0, 2.1, 0.4, 0.2, 0.3, 0.5, 0.1, 2.1]</a:t>
              </a:r>
            </a:p>
          </p:txBody>
        </p:sp>
        <p:sp>
          <p:nvSpPr>
            <p:cNvPr id="18" name="TextBox 17"/>
            <p:cNvSpPr txBox="1"/>
            <p:nvPr/>
          </p:nvSpPr>
          <p:spPr>
            <a:xfrm>
              <a:off x="5489538" y="4212066"/>
              <a:ext cx="3744936" cy="307777"/>
            </a:xfrm>
            <a:prstGeom prst="rect">
              <a:avLst/>
            </a:prstGeom>
            <a:noFill/>
          </p:spPr>
          <p:txBody>
            <a:bodyPr wrap="none" rtlCol="0">
              <a:spAutoFit/>
            </a:bodyPr>
            <a:lstStyle/>
            <a:p>
              <a:r>
                <a:rPr lang="en-US" sz="1400" b="1" dirty="0"/>
                <a:t>[0.2, 1.0, 0.8, 0.4, 1.4, 0.5, 0.3, 2.1, 1.2, 3.4,  0.1]</a:t>
              </a:r>
            </a:p>
          </p:txBody>
        </p:sp>
      </p:grpSp>
    </p:spTree>
    <p:extLst>
      <p:ext uri="{BB962C8B-B14F-4D97-AF65-F5344CB8AC3E}">
        <p14:creationId xmlns:p14="http://schemas.microsoft.com/office/powerpoint/2010/main" val="2935575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19494</TotalTime>
  <Words>1649</Words>
  <Application>Microsoft Macintosh PowerPoint</Application>
  <PresentationFormat>On-screen Show (4:3)</PresentationFormat>
  <Paragraphs>905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Garamond</vt:lpstr>
      <vt:lpstr>Helvetica Neue</vt:lpstr>
      <vt:lpstr>Wingdings</vt:lpstr>
      <vt:lpstr>Office Theme</vt:lpstr>
      <vt:lpstr>PowerPoint Presentation</vt:lpstr>
      <vt:lpstr>PowerPoint Presentation</vt:lpstr>
      <vt:lpstr>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jht</dc:creator>
  <cp:lastModifiedBy>Brian Beliveau</cp:lastModifiedBy>
  <cp:revision>326</cp:revision>
  <cp:lastPrinted>2011-02-03T21:36:14Z</cp:lastPrinted>
  <dcterms:created xsi:type="dcterms:W3CDTF">2010-01-21T01:25:16Z</dcterms:created>
  <dcterms:modified xsi:type="dcterms:W3CDTF">2020-02-27T17:44:41Z</dcterms:modified>
</cp:coreProperties>
</file>